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62"/>
  </p:notesMasterIdLst>
  <p:handoutMasterIdLst>
    <p:handoutMasterId r:id="rId63"/>
  </p:handoutMasterIdLst>
  <p:sldIdLst>
    <p:sldId id="599" r:id="rId2"/>
    <p:sldId id="2147481267" r:id="rId3"/>
    <p:sldId id="9651" r:id="rId4"/>
    <p:sldId id="614" r:id="rId5"/>
    <p:sldId id="629" r:id="rId6"/>
    <p:sldId id="2147481208" r:id="rId7"/>
    <p:sldId id="2147481217" r:id="rId8"/>
    <p:sldId id="2147481219" r:id="rId9"/>
    <p:sldId id="2147481220" r:id="rId10"/>
    <p:sldId id="2147481221" r:id="rId11"/>
    <p:sldId id="2147481207" r:id="rId12"/>
    <p:sldId id="2147481222" r:id="rId13"/>
    <p:sldId id="2147481223" r:id="rId14"/>
    <p:sldId id="2147481224" r:id="rId15"/>
    <p:sldId id="2147481227" r:id="rId16"/>
    <p:sldId id="2147481225" r:id="rId17"/>
    <p:sldId id="2147481226" r:id="rId18"/>
    <p:sldId id="2147481228" r:id="rId19"/>
    <p:sldId id="2147481229" r:id="rId20"/>
    <p:sldId id="2147481230" r:id="rId21"/>
    <p:sldId id="2147481231" r:id="rId22"/>
    <p:sldId id="2147481232" r:id="rId23"/>
    <p:sldId id="2147481233" r:id="rId24"/>
    <p:sldId id="2147481234" r:id="rId25"/>
    <p:sldId id="2147481235" r:id="rId26"/>
    <p:sldId id="2147481236" r:id="rId27"/>
    <p:sldId id="2147481237" r:id="rId28"/>
    <p:sldId id="2147481238" r:id="rId29"/>
    <p:sldId id="2147481239" r:id="rId30"/>
    <p:sldId id="2147481240" r:id="rId31"/>
    <p:sldId id="2147481241" r:id="rId32"/>
    <p:sldId id="2147481242" r:id="rId33"/>
    <p:sldId id="2147481243" r:id="rId34"/>
    <p:sldId id="2147481244" r:id="rId35"/>
    <p:sldId id="2147481245" r:id="rId36"/>
    <p:sldId id="2147481246" r:id="rId37"/>
    <p:sldId id="2147481247" r:id="rId38"/>
    <p:sldId id="2147481248" r:id="rId39"/>
    <p:sldId id="2147481249" r:id="rId40"/>
    <p:sldId id="2147481250" r:id="rId41"/>
    <p:sldId id="2147481251" r:id="rId42"/>
    <p:sldId id="2147481252" r:id="rId43"/>
    <p:sldId id="2147481253" r:id="rId44"/>
    <p:sldId id="2147481254" r:id="rId45"/>
    <p:sldId id="2147481255" r:id="rId46"/>
    <p:sldId id="2147481256" r:id="rId47"/>
    <p:sldId id="2147481257" r:id="rId48"/>
    <p:sldId id="2147481258" r:id="rId49"/>
    <p:sldId id="2147481259" r:id="rId50"/>
    <p:sldId id="2147481260" r:id="rId51"/>
    <p:sldId id="2147481261" r:id="rId52"/>
    <p:sldId id="2147481262" r:id="rId53"/>
    <p:sldId id="2147481263" r:id="rId54"/>
    <p:sldId id="2147481265" r:id="rId55"/>
    <p:sldId id="2147481264" r:id="rId56"/>
    <p:sldId id="2147481266" r:id="rId57"/>
    <p:sldId id="2147481209" r:id="rId58"/>
    <p:sldId id="2147481185" r:id="rId59"/>
    <p:sldId id="518" r:id="rId60"/>
    <p:sldId id="440" r:id="rId61"/>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l slides" id="{69C79F6C-AA55-485D-BB9F-DB342B159076}">
          <p14:sldIdLst>
            <p14:sldId id="599"/>
            <p14:sldId id="2147481267"/>
            <p14:sldId id="9651"/>
            <p14:sldId id="614"/>
            <p14:sldId id="629"/>
            <p14:sldId id="2147481208"/>
            <p14:sldId id="2147481217"/>
            <p14:sldId id="2147481219"/>
            <p14:sldId id="2147481220"/>
            <p14:sldId id="2147481221"/>
            <p14:sldId id="2147481207"/>
            <p14:sldId id="2147481222"/>
            <p14:sldId id="2147481223"/>
            <p14:sldId id="2147481224"/>
            <p14:sldId id="2147481227"/>
            <p14:sldId id="2147481225"/>
            <p14:sldId id="2147481226"/>
            <p14:sldId id="2147481228"/>
            <p14:sldId id="2147481229"/>
            <p14:sldId id="2147481230"/>
            <p14:sldId id="2147481231"/>
            <p14:sldId id="2147481232"/>
            <p14:sldId id="2147481233"/>
            <p14:sldId id="2147481234"/>
            <p14:sldId id="2147481235"/>
            <p14:sldId id="2147481236"/>
            <p14:sldId id="2147481237"/>
            <p14:sldId id="2147481238"/>
            <p14:sldId id="2147481239"/>
            <p14:sldId id="2147481240"/>
            <p14:sldId id="2147481241"/>
            <p14:sldId id="2147481242"/>
            <p14:sldId id="2147481243"/>
            <p14:sldId id="2147481244"/>
            <p14:sldId id="2147481245"/>
            <p14:sldId id="2147481246"/>
            <p14:sldId id="2147481247"/>
            <p14:sldId id="2147481248"/>
            <p14:sldId id="2147481249"/>
            <p14:sldId id="2147481250"/>
            <p14:sldId id="2147481251"/>
            <p14:sldId id="2147481252"/>
            <p14:sldId id="2147481253"/>
            <p14:sldId id="2147481254"/>
            <p14:sldId id="2147481255"/>
            <p14:sldId id="2147481256"/>
            <p14:sldId id="2147481257"/>
            <p14:sldId id="2147481258"/>
            <p14:sldId id="2147481259"/>
            <p14:sldId id="2147481260"/>
            <p14:sldId id="2147481261"/>
            <p14:sldId id="2147481262"/>
            <p14:sldId id="2147481263"/>
            <p14:sldId id="2147481265"/>
            <p14:sldId id="2147481264"/>
            <p14:sldId id="2147481266"/>
            <p14:sldId id="2147481209"/>
            <p14:sldId id="2147481185"/>
            <p14:sldId id="518"/>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4241"/>
    <a:srgbClr val="DD9573"/>
    <a:srgbClr val="FDFEFE"/>
    <a:srgbClr val="FEFEFE"/>
    <a:srgbClr val="FFFEFE"/>
    <a:srgbClr val="FFFFFD"/>
    <a:srgbClr val="FFFFFE"/>
    <a:srgbClr val="FFFEFF"/>
    <a:srgbClr val="FE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3699" autoAdjust="0"/>
  </p:normalViewPr>
  <p:slideViewPr>
    <p:cSldViewPr snapToGrid="0" showGuides="1">
      <p:cViewPr varScale="1">
        <p:scale>
          <a:sx n="119" d="100"/>
          <a:sy n="119" d="100"/>
        </p:scale>
        <p:origin x="792" y="184"/>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3/12/25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‹N°›</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3/12/25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‹N°›</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2024,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IN"/>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IN"/>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IN"/>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43560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Dark_Speaker_1">
    <p:bg>
      <p:bgPr>
        <a:solidFill>
          <a:srgbClr val="302D29"/>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26A6C-3AA1-7642-4DFE-B2EE246E45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5996" y="0"/>
            <a:ext cx="6096004" cy="6858000"/>
          </a:xfrm>
          <a:prstGeom prst="rect">
            <a:avLst/>
          </a:prstGeom>
        </p:spPr>
      </p:pic>
      <p:sp>
        <p:nvSpPr>
          <p:cNvPr id="7" name="Slide Number">
            <a:extLst>
              <a:ext uri="{FF2B5EF4-FFF2-40B4-BE49-F238E27FC236}">
                <a16:creationId xmlns:a16="http://schemas.microsoft.com/office/drawing/2014/main" id="{93DA2E73-5D4C-E24A-9DBC-F14114AA2BD9}"/>
              </a:ext>
            </a:extLst>
          </p:cNvPr>
          <p:cNvSpPr txBox="1">
            <a:spLocks/>
          </p:cNvSpPr>
          <p:nvPr userDrawn="1"/>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700" kern="1200">
                <a:solidFill>
                  <a:schemeClr val="tx1">
                    <a:alpha val="3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700" b="0" i="0" u="none" strike="noStrike" kern="1200" cap="none" spc="0" normalizeH="0" baseline="0" noProof="0" smtClean="0">
                <a:ln>
                  <a:noFill/>
                </a:ln>
                <a:solidFill>
                  <a:srgbClr val="FCFBFA">
                    <a:alpha val="30000"/>
                  </a:srgbClr>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en-US" sz="700" b="0" i="0" u="none" strike="noStrike" kern="1200" cap="none" spc="0" normalizeH="0" baseline="0" noProof="0" dirty="0">
              <a:ln>
                <a:noFill/>
              </a:ln>
              <a:solidFill>
                <a:srgbClr val="FCFBFA">
                  <a:alpha val="30000"/>
                </a:srgbClr>
              </a:solidFill>
              <a:effectLst/>
              <a:uLnTx/>
              <a:uFillTx/>
              <a:latin typeface="Oracle Sans"/>
              <a:ea typeface="+mn-ea"/>
              <a:cs typeface="+mn-cs"/>
            </a:endParaRPr>
          </a:p>
        </p:txBody>
      </p:sp>
      <p:sp>
        <p:nvSpPr>
          <p:cNvPr id="8" name="Footer">
            <a:extLst>
              <a:ext uri="{FF2B5EF4-FFF2-40B4-BE49-F238E27FC236}">
                <a16:creationId xmlns:a16="http://schemas.microsoft.com/office/drawing/2014/main" id="{E943DF99-A093-4944-BE3C-C07EE08E0FA9}"/>
              </a:ext>
            </a:extLst>
          </p:cNvPr>
          <p:cNvSpPr txBox="1">
            <a:spLocks/>
          </p:cNvSpPr>
          <p:nvPr userDrawn="1"/>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7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2024, Oracle and/or its affiliates  |  Confidential: Restricted</a:t>
            </a:r>
          </a:p>
        </p:txBody>
      </p:sp>
      <p:pic>
        <p:nvPicPr>
          <p:cNvPr id="9" name="OTag">
            <a:extLst>
              <a:ext uri="{FF2B5EF4-FFF2-40B4-BE49-F238E27FC236}">
                <a16:creationId xmlns:a16="http://schemas.microsoft.com/office/drawing/2014/main" id="{B2EE25E3-7DB6-7C4F-B0D9-4BAF12465AF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1">
            <a:extLst>
              <a:ext uri="{FF2B5EF4-FFF2-40B4-BE49-F238E27FC236}">
                <a16:creationId xmlns:a16="http://schemas.microsoft.com/office/drawing/2014/main" id="{E14AAD48-5F1A-411F-244B-918386DA447A}"/>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1" i="0">
                <a:solidFill>
                  <a:schemeClr val="bg2"/>
                </a:solidFill>
                <a:latin typeface="Oracle Sans Extra Bold" panose="020B0503020204020204" pitchFamily="34" charset="0"/>
                <a:ea typeface="+mj-ea"/>
                <a:cs typeface="Oracle Sans Extra Bold" panose="020B0503020204020204" pitchFamily="34" charset="0"/>
              </a:defRPr>
            </a:lvl1pPr>
          </a:lstStyle>
          <a:p>
            <a:pPr marL="0" lvl="0">
              <a:lnSpc>
                <a:spcPct val="100000"/>
              </a:lnSpc>
            </a:pPr>
            <a:r>
              <a:rPr lang="en-US" dirty="0"/>
              <a:t>Speaker</a:t>
            </a:r>
          </a:p>
        </p:txBody>
      </p:sp>
      <p:sp>
        <p:nvSpPr>
          <p:cNvPr id="10" name="Picture Placeholder 4">
            <a:extLst>
              <a:ext uri="{FF2B5EF4-FFF2-40B4-BE49-F238E27FC236}">
                <a16:creationId xmlns:a16="http://schemas.microsoft.com/office/drawing/2014/main" id="{495962F8-0FC4-63B6-9832-696ACAE9517E}"/>
              </a:ext>
            </a:extLst>
          </p:cNvPr>
          <p:cNvSpPr>
            <a:spLocks noGrp="1"/>
          </p:cNvSpPr>
          <p:nvPr>
            <p:ph type="pic" sz="quarter" idx="10"/>
          </p:nvPr>
        </p:nvSpPr>
        <p:spPr>
          <a:xfrm>
            <a:off x="7644318" y="1602087"/>
            <a:ext cx="2907689" cy="2925386"/>
          </a:xfrm>
          <a:prstGeom prst="ellipse">
            <a:avLst/>
          </a:prstGeom>
        </p:spPr>
        <p:txBody>
          <a:bodyPr anchor="ctr"/>
          <a:lstStyle>
            <a:lvl1pPr algn="ctr">
              <a:defRPr sz="1400">
                <a:solidFill>
                  <a:schemeClr val="bg2"/>
                </a:solidFill>
              </a:defRPr>
            </a:lvl1pPr>
          </a:lstStyle>
          <a:p>
            <a:r>
              <a:rPr lang="fr-FR"/>
              <a:t>Cliquez sur l'icône pour ajouter une image</a:t>
            </a:r>
            <a:endParaRPr lang="en-US" dirty="0"/>
          </a:p>
        </p:txBody>
      </p:sp>
      <p:sp>
        <p:nvSpPr>
          <p:cNvPr id="11" name="Text Placeholder 33">
            <a:extLst>
              <a:ext uri="{FF2B5EF4-FFF2-40B4-BE49-F238E27FC236}">
                <a16:creationId xmlns:a16="http://schemas.microsoft.com/office/drawing/2014/main" id="{713980DD-6876-20A8-17F7-3F10FE0D1018}"/>
              </a:ext>
            </a:extLst>
          </p:cNvPr>
          <p:cNvSpPr>
            <a:spLocks noGrp="1"/>
          </p:cNvSpPr>
          <p:nvPr>
            <p:ph type="body" sz="quarter" idx="12" hasCustomPrompt="1"/>
          </p:nvPr>
        </p:nvSpPr>
        <p:spPr>
          <a:xfrm>
            <a:off x="7479922" y="4683844"/>
            <a:ext cx="3236480" cy="365125"/>
          </a:xfrm>
        </p:spPr>
        <p:txBody>
          <a:bodyPr vert="horz" lIns="0" tIns="0" rIns="0" bIns="0" rtlCol="0" anchor="t" anchorCtr="0">
            <a:noAutofit/>
          </a:bodyPr>
          <a:lstStyle>
            <a:lvl1pPr algn="ctr">
              <a:defRPr lang="en-US" sz="2000" b="0" dirty="0">
                <a:solidFill>
                  <a:schemeClr val="bg2"/>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12" name="Text Placeholder 33">
            <a:extLst>
              <a:ext uri="{FF2B5EF4-FFF2-40B4-BE49-F238E27FC236}">
                <a16:creationId xmlns:a16="http://schemas.microsoft.com/office/drawing/2014/main" id="{D84A25AC-F502-C545-7BF5-F615D10DEF1B}"/>
              </a:ext>
            </a:extLst>
          </p:cNvPr>
          <p:cNvSpPr>
            <a:spLocks noGrp="1"/>
          </p:cNvSpPr>
          <p:nvPr>
            <p:ph type="body" sz="quarter" idx="13" hasCustomPrompt="1"/>
          </p:nvPr>
        </p:nvSpPr>
        <p:spPr>
          <a:xfrm>
            <a:off x="7479922" y="5022548"/>
            <a:ext cx="3236480" cy="365125"/>
          </a:xfrm>
        </p:spPr>
        <p:txBody>
          <a:bodyPr vert="horz" lIns="0" tIns="0" rIns="0" bIns="0" rtlCol="0" anchor="t" anchorCtr="0">
            <a:noAutofit/>
          </a:bodyPr>
          <a:lstStyle>
            <a:lvl1pPr algn="ctr">
              <a:defRPr lang="en-US" b="0" i="0" dirty="0">
                <a:solidFill>
                  <a:schemeClr val="bg2"/>
                </a:solidFill>
                <a:latin typeface="Oracle Sans Light" panose="020B0403020204020204" pitchFamily="34" charset="0"/>
                <a:ea typeface="+mj-ea"/>
                <a:cs typeface="Oracle Sans Light" panose="020B0403020204020204" pitchFamily="34" charset="0"/>
              </a:defRPr>
            </a:lvl1pPr>
          </a:lstStyle>
          <a:p>
            <a:pPr lvl="0">
              <a:spcBef>
                <a:spcPct val="0"/>
              </a:spcBef>
            </a:pPr>
            <a:r>
              <a:rPr lang="en-US" dirty="0"/>
              <a:t>Add speaker title</a:t>
            </a:r>
          </a:p>
        </p:txBody>
      </p:sp>
      <p:cxnSp>
        <p:nvCxnSpPr>
          <p:cNvPr id="3" name="Accent Mark">
            <a:extLst>
              <a:ext uri="{FF2B5EF4-FFF2-40B4-BE49-F238E27FC236}">
                <a16:creationId xmlns:a16="http://schemas.microsoft.com/office/drawing/2014/main" id="{49F5D1BD-004B-C538-89BF-FD8DACF194B8}"/>
              </a:ext>
              <a:ext uri="{C183D7F6-B498-43B3-948B-1728B52AA6E4}">
                <adec:decorative xmlns:adec="http://schemas.microsoft.com/office/drawing/2017/decorative" val="1"/>
              </a:ext>
            </a:extLst>
          </p:cNvPr>
          <p:cNvCxnSpPr>
            <a:cxnSpLocks/>
          </p:cNvCxnSpPr>
          <p:nvPr userDrawn="1"/>
        </p:nvCxnSpPr>
        <p:spPr>
          <a:xfrm flipH="1">
            <a:off x="787400" y="3211921"/>
            <a:ext cx="327600" cy="0"/>
          </a:xfrm>
          <a:prstGeom prst="line">
            <a:avLst/>
          </a:prstGeom>
          <a:ln w="28575" cap="flat">
            <a:solidFill>
              <a:srgbClr val="F6B53F"/>
            </a:solidFill>
            <a:prstDash val="solid"/>
          </a:ln>
        </p:spPr>
        <p:style>
          <a:lnRef idx="1">
            <a:schemeClr val="accent1"/>
          </a:lnRef>
          <a:fillRef idx="0">
            <a:schemeClr val="accent1"/>
          </a:fillRef>
          <a:effectRef idx="0">
            <a:schemeClr val="accent1"/>
          </a:effectRef>
          <a:fontRef idx="minor">
            <a:schemeClr val="tx1"/>
          </a:fontRef>
        </p:style>
      </p:cxnSp>
      <p:sp>
        <p:nvSpPr>
          <p:cNvPr id="13" name="Content Placeholder 10">
            <a:extLst>
              <a:ext uri="{FF2B5EF4-FFF2-40B4-BE49-F238E27FC236}">
                <a16:creationId xmlns:a16="http://schemas.microsoft.com/office/drawing/2014/main" id="{45E5EFBE-BC71-4B2D-F8FC-D1CA19BCB84F}"/>
              </a:ext>
            </a:extLst>
          </p:cNvPr>
          <p:cNvSpPr>
            <a:spLocks noGrp="1"/>
          </p:cNvSpPr>
          <p:nvPr>
            <p:ph sz="quarter" idx="14" hasCustomPrompt="1"/>
          </p:nvPr>
        </p:nvSpPr>
        <p:spPr>
          <a:xfrm>
            <a:off x="801076" y="694600"/>
            <a:ext cx="3567112" cy="365126"/>
          </a:xfrm>
        </p:spPr>
        <p:txBody>
          <a:bodyPr/>
          <a:lstStyle>
            <a:lvl1pPr>
              <a:defRPr lang="en-US" sz="1200" b="0" i="0" kern="1200" spc="0" baseline="0" dirty="0">
                <a:solidFill>
                  <a:schemeClr val="bg2">
                    <a:alpha val="50000"/>
                  </a:schemeClr>
                </a:solidFill>
                <a:latin typeface="Georgia" panose="02040502050405020303" pitchFamily="18" charset="0"/>
                <a:ea typeface="+mn-ea"/>
                <a:cs typeface="Oracle Sans Extra Bold" panose="020B0503020204020204" pitchFamily="34" charset="0"/>
              </a:defRPr>
            </a:lvl1pPr>
          </a:lstStyle>
          <a:p>
            <a:pPr lvl="0"/>
            <a:r>
              <a:rPr lang="en-US" dirty="0"/>
              <a:t>Presentation title</a:t>
            </a:r>
          </a:p>
        </p:txBody>
      </p:sp>
    </p:spTree>
    <p:extLst>
      <p:ext uri="{BB962C8B-B14F-4D97-AF65-F5344CB8AC3E}">
        <p14:creationId xmlns:p14="http://schemas.microsoft.com/office/powerpoint/2010/main" val="292033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72" r:id="rId54"/>
    <p:sldLayoutId id="2147483973" r:id="rId55"/>
    <p:sldLayoutId id="2147483976" r:id="rId56"/>
    <p:sldLayoutId id="2147483977"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hyperlink" Target="https://acme.com/software/http_load/" TargetMode="External"/><Relationship Id="rId7" Type="http://schemas.openxmlformats.org/officeDocument/2006/relationships/image" Target="../media/image34.jpg"/><Relationship Id="rId2" Type="http://schemas.openxmlformats.org/officeDocument/2006/relationships/hyperlink" Target="https://jmeter.apache.org/" TargetMode="External"/><Relationship Id="rId1" Type="http://schemas.openxmlformats.org/officeDocument/2006/relationships/slideLayout" Target="../slideLayouts/slideLayout28.xml"/><Relationship Id="rId6" Type="http://schemas.openxmlformats.org/officeDocument/2006/relationships/hyperlink" Target="https://dev.mysql.com/downloads/benchmarks.html" TargetMode="External"/><Relationship Id="rId5" Type="http://schemas.openxmlformats.org/officeDocument/2006/relationships/hyperlink" Target="https://dev.mysql.com/doc/refman/8.0/en/mysqlslap.html" TargetMode="External"/><Relationship Id="rId4" Type="http://schemas.openxmlformats.org/officeDocument/2006/relationships/hyperlink" Target="https://loadforge.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hyperlink" Target="https://go.oracle.com/MySQLFrenchWebinars" TargetMode="Externa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 Id="rId4" Type="http://schemas.openxmlformats.org/officeDocument/2006/relationships/image" Target="../media/image52.sv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hyperlink" Target="https://dev.mysql.com/doc/refman/9.2/en/optimize-overview.html" TargetMode="External"/><Relationship Id="rId7" Type="http://schemas.openxmlformats.org/officeDocument/2006/relationships/hyperlink" Target="https://www.oracle.com/education/training/mysql/" TargetMode="External"/><Relationship Id="rId2" Type="http://schemas.openxmlformats.org/officeDocument/2006/relationships/hyperlink" Target="https://dev.mysql.com/doc/refman/9.2/en/mysqld-server.html" TargetMode="External"/><Relationship Id="rId1" Type="http://schemas.openxmlformats.org/officeDocument/2006/relationships/slideLayout" Target="../slideLayouts/slideLayout38.xml"/><Relationship Id="rId6" Type="http://schemas.openxmlformats.org/officeDocument/2006/relationships/hyperlink" Target="https://github.com/colussim/webinar/" TargetMode="External"/><Relationship Id="rId5" Type="http://schemas.openxmlformats.org/officeDocument/2006/relationships/hyperlink" Target="https://blogs.oracle.com/search.html?q=MySQL" TargetMode="External"/><Relationship Id="rId4" Type="http://schemas.openxmlformats.org/officeDocument/2006/relationships/hyperlink" Target="https://dev.mysql.com/doc/mysql-shell/9.2/en/mysql-innodb-cluster.html"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a:xfrm>
            <a:off x="1009745" y="1946396"/>
            <a:ext cx="10158984" cy="1815352"/>
          </a:xfrm>
        </p:spPr>
        <p:txBody>
          <a:bodyPr/>
          <a:lstStyle/>
          <a:p>
            <a:r>
              <a:rPr lang="en-US" dirty="0"/>
              <a:t>Fine Tuning MySQL For </a:t>
            </a:r>
            <a:br>
              <a:rPr lang="en-US" dirty="0"/>
            </a:br>
            <a:r>
              <a:rPr lang="en-US" dirty="0"/>
              <a:t>Your Business Needs</a:t>
            </a:r>
            <a:br>
              <a:rPr lang="en-US" dirty="0"/>
            </a:br>
            <a:endParaRPr lang="en-US" dirty="0"/>
          </a:p>
        </p:txBody>
      </p:sp>
      <p:sp>
        <p:nvSpPr>
          <p:cNvPr id="4" name="Text Placeholder 3">
            <a:extLst>
              <a:ext uri="{FF2B5EF4-FFF2-40B4-BE49-F238E27FC236}">
                <a16:creationId xmlns:a16="http://schemas.microsoft.com/office/drawing/2014/main" id="{E2404FD7-35DF-43EE-9247-1DDDFD29CFC8}"/>
              </a:ext>
            </a:extLst>
          </p:cNvPr>
          <p:cNvSpPr>
            <a:spLocks noGrp="1"/>
          </p:cNvSpPr>
          <p:nvPr>
            <p:ph type="body" sz="quarter" idx="35"/>
          </p:nvPr>
        </p:nvSpPr>
        <p:spPr/>
        <p:txBody>
          <a:bodyPr/>
          <a:lstStyle/>
          <a:p>
            <a:r>
              <a:rPr lang="en-US" noProof="0" dirty="0"/>
              <a:t>Emmanuel COLUSSI</a:t>
            </a:r>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p:txBody>
          <a:bodyPr/>
          <a:lstStyle/>
          <a:p>
            <a:pPr lvl="0"/>
            <a:r>
              <a:rPr lang="en-US" dirty="0"/>
              <a:t>MySQL Solution Architect EMEA </a:t>
            </a:r>
            <a:endParaRPr lang="en-US" noProof="0" dirty="0"/>
          </a:p>
          <a:p>
            <a:pPr lvl="0"/>
            <a:r>
              <a:rPr lang="fr-CH" sz="1800" kern="0" dirty="0">
                <a:effectLst/>
                <a:latin typeface="Profile Light" pitchFamily="2" charset="77"/>
                <a:ea typeface="Times New Roman" panose="02020603050405020304" pitchFamily="18" charset="0"/>
                <a:cs typeface="Aptos" panose="020B0004020202020204" pitchFamily="34" charset="0"/>
              </a:rPr>
              <a:t>Oracle MySQL GBU </a:t>
            </a:r>
          </a:p>
        </p:txBody>
      </p:sp>
      <p:cxnSp>
        <p:nvCxnSpPr>
          <p:cNvPr id="12" name="Accent Mark">
            <a:extLst>
              <a:ext uri="{FF2B5EF4-FFF2-40B4-BE49-F238E27FC236}">
                <a16:creationId xmlns:a16="http://schemas.microsoft.com/office/drawing/2014/main" id="{AC2B888B-9DC0-4554-93CE-D19B48D173F0}"/>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6" name="Imagen 11" descr="Logotipo&#10;&#10;Descripción generada automáticamente">
            <a:extLst>
              <a:ext uri="{FF2B5EF4-FFF2-40B4-BE49-F238E27FC236}">
                <a16:creationId xmlns:a16="http://schemas.microsoft.com/office/drawing/2014/main" id="{7A69EE7C-33F1-ED43-369C-5F16873C1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401" y="376638"/>
            <a:ext cx="2864613" cy="2120819"/>
          </a:xfrm>
          <a:prstGeom prst="rect">
            <a:avLst/>
          </a:prstGeom>
        </p:spPr>
      </p:pic>
      <p:sp>
        <p:nvSpPr>
          <p:cNvPr id="10" name="Text Placeholder 2">
            <a:extLst>
              <a:ext uri="{FF2B5EF4-FFF2-40B4-BE49-F238E27FC236}">
                <a16:creationId xmlns:a16="http://schemas.microsoft.com/office/drawing/2014/main" id="{8A519CBA-7D71-18D5-B74D-D8A1804AC396}"/>
              </a:ext>
            </a:extLst>
          </p:cNvPr>
          <p:cNvSpPr txBox="1">
            <a:spLocks/>
          </p:cNvSpPr>
          <p:nvPr/>
        </p:nvSpPr>
        <p:spPr>
          <a:xfrm>
            <a:off x="1009745" y="3413307"/>
            <a:ext cx="10671048" cy="540443"/>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000" dirty="0"/>
          </a:p>
          <a:p>
            <a:endParaRPr lang="fr-FR" sz="2000" dirty="0"/>
          </a:p>
          <a:p>
            <a:endParaRPr lang="fr-FR" sz="2000" dirty="0"/>
          </a:p>
          <a:p>
            <a:r>
              <a:rPr lang="fr-FR" sz="2000" dirty="0"/>
              <a:t>Webinar du 13 Mars 2025</a:t>
            </a:r>
          </a:p>
          <a:p>
            <a:endParaRPr lang="fr-FR" sz="2000" dirty="0" err="1"/>
          </a:p>
        </p:txBody>
      </p:sp>
      <p:sp>
        <p:nvSpPr>
          <p:cNvPr id="3" name="Text Placeholder 2">
            <a:extLst>
              <a:ext uri="{FF2B5EF4-FFF2-40B4-BE49-F238E27FC236}">
                <a16:creationId xmlns:a16="http://schemas.microsoft.com/office/drawing/2014/main" id="{7B0FB999-CEC1-150C-ACE8-85D8F74DE507}"/>
              </a:ext>
            </a:extLst>
          </p:cNvPr>
          <p:cNvSpPr txBox="1">
            <a:spLocks/>
          </p:cNvSpPr>
          <p:nvPr/>
        </p:nvSpPr>
        <p:spPr>
          <a:xfrm>
            <a:off x="1018030" y="3206734"/>
            <a:ext cx="10671048" cy="895178"/>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dirty="0"/>
              <a:t>An Introduction to MySQL Performance </a:t>
            </a:r>
            <a:r>
              <a:rPr lang="fr-FR" sz="2000" dirty="0" err="1"/>
              <a:t>Optimization</a:t>
            </a:r>
            <a:endParaRPr lang="fr-FR" sz="2000" dirty="0"/>
          </a:p>
          <a:p>
            <a:endParaRPr lang="fr-FR" sz="2000" dirty="0"/>
          </a:p>
          <a:p>
            <a:endParaRPr lang="fr-FR" sz="2000" dirty="0" err="1"/>
          </a:p>
        </p:txBody>
      </p:sp>
    </p:spTree>
    <p:extLst>
      <p:ext uri="{BB962C8B-B14F-4D97-AF65-F5344CB8AC3E}">
        <p14:creationId xmlns:p14="http://schemas.microsoft.com/office/powerpoint/2010/main" val="201430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FE1A5-DD13-0F35-140E-417124B7D56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FBC60B8-B922-B4D4-E37A-F7411F96A1D5}"/>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ECF69C3F-AC5D-7D9E-7953-1DACF5D6F9E4}"/>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5" name="Text Placeholder 7">
            <a:extLst>
              <a:ext uri="{FF2B5EF4-FFF2-40B4-BE49-F238E27FC236}">
                <a16:creationId xmlns:a16="http://schemas.microsoft.com/office/drawing/2014/main" id="{855D7E5A-D7F8-98FA-F95F-91C0B573B5CE}"/>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Common Tools for Benchmarking</a:t>
            </a:r>
            <a:endParaRPr lang="en-US" sz="2000" dirty="0"/>
          </a:p>
        </p:txBody>
      </p:sp>
      <p:sp>
        <p:nvSpPr>
          <p:cNvPr id="6" name="Title 5">
            <a:extLst>
              <a:ext uri="{FF2B5EF4-FFF2-40B4-BE49-F238E27FC236}">
                <a16:creationId xmlns:a16="http://schemas.microsoft.com/office/drawing/2014/main" id="{E3B8AF6C-5176-7C40-1891-EA2236D5C816}"/>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Benchmarking</a:t>
            </a:r>
          </a:p>
        </p:txBody>
      </p:sp>
      <p:sp>
        <p:nvSpPr>
          <p:cNvPr id="2" name="Content Placeholder 2">
            <a:extLst>
              <a:ext uri="{FF2B5EF4-FFF2-40B4-BE49-F238E27FC236}">
                <a16:creationId xmlns:a16="http://schemas.microsoft.com/office/drawing/2014/main" id="{39EC518A-DB06-955F-BAD8-1C7401DDC2BB}"/>
              </a:ext>
            </a:extLst>
          </p:cNvPr>
          <p:cNvSpPr txBox="1">
            <a:spLocks/>
          </p:cNvSpPr>
          <p:nvPr/>
        </p:nvSpPr>
        <p:spPr>
          <a:xfrm>
            <a:off x="556081" y="2325222"/>
            <a:ext cx="5335524" cy="5378196"/>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Full-Stack</a:t>
            </a:r>
          </a:p>
          <a:p>
            <a:pPr marL="285750" indent="-285750">
              <a:buFont typeface="Arial" panose="020B0604020202020204" pitchFamily="34" charset="0"/>
              <a:buChar char="•"/>
            </a:pPr>
            <a:r>
              <a:rPr lang="en-US" sz="1600" b="1" i="1" dirty="0">
                <a:solidFill>
                  <a:srgbClr val="FF0000"/>
                </a:solidFill>
              </a:rPr>
              <a:t>Apache </a:t>
            </a:r>
            <a:r>
              <a:rPr lang="en-US" sz="1600" b="1" i="1" dirty="0" err="1">
                <a:solidFill>
                  <a:srgbClr val="FF0000"/>
                </a:solidFill>
              </a:rPr>
              <a:t>Jmeter</a:t>
            </a:r>
            <a:r>
              <a:rPr lang="en-US" sz="1600" b="1" i="1" dirty="0">
                <a:solidFill>
                  <a:srgbClr val="FF0000"/>
                </a:solidFill>
              </a:rPr>
              <a:t> </a:t>
            </a:r>
            <a:r>
              <a:rPr lang="en-US" sz="1600" b="1" i="1" dirty="0"/>
              <a:t>- a load testing tool for analyzing and measuring the performance of a variety of services, with a focus on web applications (</a:t>
            </a:r>
            <a:r>
              <a:rPr lang="en-US" sz="1600" b="1" i="1" dirty="0">
                <a:hlinkClick r:id="rId2"/>
              </a:rPr>
              <a:t>https://jmeter.apache.org</a:t>
            </a:r>
            <a:r>
              <a:rPr lang="en-US" sz="1600" b="1" i="1" dirty="0"/>
              <a:t>) </a:t>
            </a:r>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r>
              <a:rPr lang="en-US" sz="1600" b="1" i="1" dirty="0" err="1">
                <a:solidFill>
                  <a:srgbClr val="FF0000"/>
                </a:solidFill>
              </a:rPr>
              <a:t>http_load</a:t>
            </a:r>
            <a:r>
              <a:rPr lang="en-US" sz="1600" b="1" i="1" dirty="0">
                <a:solidFill>
                  <a:srgbClr val="FF0000"/>
                </a:solidFill>
              </a:rPr>
              <a:t> </a:t>
            </a:r>
            <a:r>
              <a:rPr lang="en-US" sz="1600" b="1" i="1" dirty="0"/>
              <a:t>– a tool to that runs multiple http fetches in parallel, to test the throughput of a web server (</a:t>
            </a:r>
            <a:r>
              <a:rPr lang="en-US" sz="1600" b="1" i="1" dirty="0">
                <a:hlinkClick r:id="rId3"/>
              </a:rPr>
              <a:t>https://acme.com/software/http_load/</a:t>
            </a:r>
            <a:r>
              <a:rPr lang="en-US" sz="1600" b="1" i="1" dirty="0"/>
              <a:t>)</a:t>
            </a:r>
          </a:p>
          <a:p>
            <a:endParaRPr lang="en-US" sz="1600" b="1" i="1" dirty="0"/>
          </a:p>
          <a:p>
            <a:pPr marL="285750" indent="-285750">
              <a:buFont typeface="Arial" panose="020B0604020202020204" pitchFamily="34" charset="0"/>
              <a:buChar char="•"/>
            </a:pPr>
            <a:r>
              <a:rPr lang="en-US" sz="1600" b="1" i="1" dirty="0" err="1">
                <a:solidFill>
                  <a:srgbClr val="FF0000"/>
                </a:solidFill>
              </a:rPr>
              <a:t>LoadForge</a:t>
            </a:r>
            <a:r>
              <a:rPr lang="en-US" sz="1600" b="1" i="1" dirty="0"/>
              <a:t> – a cloud focused tool large numbers of simulated users to load test your website, store, API, or application (</a:t>
            </a:r>
            <a:r>
              <a:rPr lang="en-US" sz="1600" b="1" i="1" dirty="0">
                <a:hlinkClick r:id="rId4"/>
              </a:rPr>
              <a:t>https://loadforge.com/</a:t>
            </a:r>
            <a:r>
              <a:rPr lang="en-US" sz="1600" b="1" i="1" dirty="0"/>
              <a:t>) </a:t>
            </a:r>
          </a:p>
        </p:txBody>
      </p:sp>
      <p:sp>
        <p:nvSpPr>
          <p:cNvPr id="7" name="Content Placeholder 3">
            <a:extLst>
              <a:ext uri="{FF2B5EF4-FFF2-40B4-BE49-F238E27FC236}">
                <a16:creationId xmlns:a16="http://schemas.microsoft.com/office/drawing/2014/main" id="{C29BB413-1E50-F723-4860-30E8667AD259}"/>
              </a:ext>
            </a:extLst>
          </p:cNvPr>
          <p:cNvSpPr txBox="1">
            <a:spLocks/>
          </p:cNvSpPr>
          <p:nvPr/>
        </p:nvSpPr>
        <p:spPr>
          <a:xfrm>
            <a:off x="6415430" y="2324237"/>
            <a:ext cx="5084064" cy="5530596"/>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Single-Component (MySQL)</a:t>
            </a:r>
          </a:p>
          <a:p>
            <a:pPr marL="285750" indent="-285750">
              <a:buFont typeface="Arial" panose="020B0604020202020204" pitchFamily="34" charset="0"/>
              <a:buChar char="•"/>
            </a:pPr>
            <a:r>
              <a:rPr lang="en-US" sz="1600" b="1" i="1" dirty="0" err="1">
                <a:solidFill>
                  <a:srgbClr val="FF0000"/>
                </a:solidFill>
              </a:rPr>
              <a:t>mysqlslap</a:t>
            </a:r>
            <a:r>
              <a:rPr lang="en-US" sz="1600" b="1" i="1" dirty="0"/>
              <a:t> – a load emulation client designed to emulate client load for a MySQL server and to report the timing of each stage. (</a:t>
            </a:r>
            <a:r>
              <a:rPr lang="en-US" sz="1600" b="1" i="1" dirty="0">
                <a:hlinkClick r:id="rId5"/>
              </a:rPr>
              <a:t>https://dev.mysql.com/doc/refman/8.0/en/mysqlslap.html</a:t>
            </a:r>
            <a:r>
              <a:rPr lang="en-US" sz="1600" b="1" i="1" dirty="0"/>
              <a:t>) </a:t>
            </a:r>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r>
              <a:rPr lang="en-US" sz="1600" b="1" i="1" dirty="0" err="1">
                <a:solidFill>
                  <a:srgbClr val="FF0000"/>
                </a:solidFill>
              </a:rPr>
              <a:t>sysbench</a:t>
            </a:r>
            <a:r>
              <a:rPr lang="en-US" sz="1600" b="1" i="1" dirty="0"/>
              <a:t> – a multi-threaded benchmark often used for database benchmarks (</a:t>
            </a:r>
            <a:r>
              <a:rPr lang="en-US" sz="1600" b="1" i="1" dirty="0">
                <a:hlinkClick r:id="rId6"/>
              </a:rPr>
              <a:t>https://dev.mysql.com/downloads/benchmarks.html</a:t>
            </a:r>
            <a:r>
              <a:rPr lang="en-US" sz="1600" b="1" i="1" dirty="0"/>
              <a:t>) </a:t>
            </a:r>
          </a:p>
          <a:p>
            <a:pPr marL="285750" indent="-285750">
              <a:buFont typeface="Arial" panose="020B0604020202020204" pitchFamily="34" charset="0"/>
              <a:buChar char="•"/>
            </a:pPr>
            <a:endParaRPr lang="en-US" sz="1600" b="1" i="1" dirty="0"/>
          </a:p>
          <a:p>
            <a:pPr marL="285750" indent="-285750">
              <a:buFont typeface="Arial" panose="020B0604020202020204" pitchFamily="34" charset="0"/>
              <a:buChar char="•"/>
            </a:pPr>
            <a:r>
              <a:rPr lang="en-US" sz="1600" b="1" i="1" dirty="0">
                <a:solidFill>
                  <a:srgbClr val="FF0000"/>
                </a:solidFill>
              </a:rPr>
              <a:t>DBT2</a:t>
            </a:r>
            <a:r>
              <a:rPr lang="en-US" sz="1600" b="1" i="1" dirty="0"/>
              <a:t> - an open-source tool that mimics an OLTP application for a company (</a:t>
            </a:r>
            <a:r>
              <a:rPr lang="en-US" sz="1600" b="1" i="1" dirty="0">
                <a:hlinkClick r:id="rId6"/>
              </a:rPr>
              <a:t>https://dev.mysql.com/downloads/benchmarks.html</a:t>
            </a:r>
            <a:r>
              <a:rPr lang="en-US" sz="1600" b="1" i="1" dirty="0"/>
              <a:t>)  </a:t>
            </a:r>
          </a:p>
        </p:txBody>
      </p:sp>
      <p:pic>
        <p:nvPicPr>
          <p:cNvPr id="9" name="Image 8">
            <a:extLst>
              <a:ext uri="{FF2B5EF4-FFF2-40B4-BE49-F238E27FC236}">
                <a16:creationId xmlns:a16="http://schemas.microsoft.com/office/drawing/2014/main" id="{E35E201B-F63A-2101-77E2-4FCF65922218}"/>
              </a:ext>
            </a:extLst>
          </p:cNvPr>
          <p:cNvPicPr>
            <a:picLocks noChangeAspect="1"/>
          </p:cNvPicPr>
          <p:nvPr/>
        </p:nvPicPr>
        <p:blipFill>
          <a:blip r:embed="rId7"/>
          <a:stretch>
            <a:fillRect/>
          </a:stretch>
        </p:blipFill>
        <p:spPr>
          <a:xfrm>
            <a:off x="8957462" y="124449"/>
            <a:ext cx="2845995" cy="2134496"/>
          </a:xfrm>
          <a:prstGeom prst="rect">
            <a:avLst/>
          </a:prstGeom>
        </p:spPr>
      </p:pic>
    </p:spTree>
    <p:extLst>
      <p:ext uri="{BB962C8B-B14F-4D97-AF65-F5344CB8AC3E}">
        <p14:creationId xmlns:p14="http://schemas.microsoft.com/office/powerpoint/2010/main" val="32160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75EB0-AB10-8104-B003-3046D68FCBE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9DBDE-8AC3-A254-01DC-1660E3842375}"/>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3249952F-528E-CBBD-E880-294B03B53E99}"/>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4" name="Title 3">
            <a:extLst>
              <a:ext uri="{FF2B5EF4-FFF2-40B4-BE49-F238E27FC236}">
                <a16:creationId xmlns:a16="http://schemas.microsoft.com/office/drawing/2014/main" id="{59D20770-85C5-32D3-0A73-F9A3D788E54A}"/>
              </a:ext>
            </a:extLst>
          </p:cNvPr>
          <p:cNvSpPr>
            <a:spLocks noGrp="1"/>
          </p:cNvSpPr>
          <p:nvPr>
            <p:ph type="title"/>
          </p:nvPr>
        </p:nvSpPr>
        <p:spPr/>
        <p:txBody>
          <a:bodyPr/>
          <a:lstStyle/>
          <a:p>
            <a:r>
              <a:rPr lang="en-US" dirty="0"/>
              <a:t>Profiling / Monitoring Performance </a:t>
            </a:r>
          </a:p>
        </p:txBody>
      </p:sp>
      <p:sp>
        <p:nvSpPr>
          <p:cNvPr id="9" name="Espace réservé du texte 5">
            <a:extLst>
              <a:ext uri="{FF2B5EF4-FFF2-40B4-BE49-F238E27FC236}">
                <a16:creationId xmlns:a16="http://schemas.microsoft.com/office/drawing/2014/main" id="{0C13A4FE-4E65-A8B6-731E-3A6A11890330}"/>
              </a:ext>
            </a:extLst>
          </p:cNvPr>
          <p:cNvSpPr>
            <a:spLocks noGrp="1"/>
          </p:cNvSpPr>
          <p:nvPr>
            <p:ph type="body" sz="quarter" idx="33"/>
          </p:nvPr>
        </p:nvSpPr>
        <p:spPr>
          <a:xfrm>
            <a:off x="776689" y="4135193"/>
            <a:ext cx="10158984" cy="681251"/>
          </a:xfrm>
        </p:spPr>
        <p:txBody>
          <a:bodyPr/>
          <a:lstStyle/>
          <a:p>
            <a:endParaRPr lang="fr-FR" dirty="0"/>
          </a:p>
        </p:txBody>
      </p:sp>
    </p:spTree>
    <p:extLst>
      <p:ext uri="{BB962C8B-B14F-4D97-AF65-F5344CB8AC3E}">
        <p14:creationId xmlns:p14="http://schemas.microsoft.com/office/powerpoint/2010/main" val="13111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EFE17-DD9A-F5EB-05BC-C5CBE955698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58A69E0-8401-3F83-4990-87BA5FC6D21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6371CFA-50DE-6BEF-5A3F-BD23C970D72F}"/>
              </a:ext>
            </a:extLst>
          </p:cNvPr>
          <p:cNvSpPr>
            <a:spLocks noGrp="1"/>
          </p:cNvSpPr>
          <p:nvPr>
            <p:ph type="sldNum" sz="quarter" idx="12"/>
          </p:nvPr>
        </p:nvSpPr>
        <p:spPr/>
        <p:txBody>
          <a:bodyPr/>
          <a:lstStyle/>
          <a:p>
            <a:fld id="{345D60D9-5372-5F40-9443-0F9AE5BDC3C8}" type="slidenum">
              <a:rPr lang="en-US" smtClean="0"/>
              <a:pPr/>
              <a:t>12</a:t>
            </a:fld>
            <a:endParaRPr lang="en-US" dirty="0"/>
          </a:p>
        </p:txBody>
      </p:sp>
      <p:sp>
        <p:nvSpPr>
          <p:cNvPr id="5" name="Text Placeholder 7">
            <a:extLst>
              <a:ext uri="{FF2B5EF4-FFF2-40B4-BE49-F238E27FC236}">
                <a16:creationId xmlns:a16="http://schemas.microsoft.com/office/drawing/2014/main" id="{91BE00CB-117E-C343-85DB-02E00063B428}"/>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Understand</a:t>
            </a:r>
            <a:r>
              <a:rPr lang="it-IT" sz="2000" dirty="0"/>
              <a:t> the </a:t>
            </a:r>
            <a:r>
              <a:rPr lang="it-IT" sz="2000" dirty="0" err="1"/>
              <a:t>Metrics</a:t>
            </a:r>
            <a:r>
              <a:rPr lang="it-IT" sz="2000" dirty="0"/>
              <a:t> </a:t>
            </a:r>
            <a:r>
              <a:rPr lang="it-IT" sz="2000" dirty="0" err="1"/>
              <a:t>Collected</a:t>
            </a:r>
            <a:endParaRPr lang="en-US" sz="2000" dirty="0"/>
          </a:p>
        </p:txBody>
      </p:sp>
      <p:sp>
        <p:nvSpPr>
          <p:cNvPr id="6" name="Title 5">
            <a:extLst>
              <a:ext uri="{FF2B5EF4-FFF2-40B4-BE49-F238E27FC236}">
                <a16:creationId xmlns:a16="http://schemas.microsoft.com/office/drawing/2014/main" id="{7512C468-684E-745E-25A2-55023EC7EE15}"/>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pic>
        <p:nvPicPr>
          <p:cNvPr id="10" name="Image 9">
            <a:extLst>
              <a:ext uri="{FF2B5EF4-FFF2-40B4-BE49-F238E27FC236}">
                <a16:creationId xmlns:a16="http://schemas.microsoft.com/office/drawing/2014/main" id="{8B780158-0B55-8D79-AD57-60AF64A0603D}"/>
              </a:ext>
            </a:extLst>
          </p:cNvPr>
          <p:cNvPicPr>
            <a:picLocks noChangeAspect="1"/>
          </p:cNvPicPr>
          <p:nvPr/>
        </p:nvPicPr>
        <p:blipFill>
          <a:blip r:embed="rId2"/>
          <a:stretch>
            <a:fillRect/>
          </a:stretch>
        </p:blipFill>
        <p:spPr>
          <a:xfrm>
            <a:off x="6192526" y="1486350"/>
            <a:ext cx="5533393" cy="4414777"/>
          </a:xfrm>
          <a:prstGeom prst="rect">
            <a:avLst/>
          </a:prstGeom>
        </p:spPr>
      </p:pic>
      <p:sp>
        <p:nvSpPr>
          <p:cNvPr id="11" name="Text Placeholder 2">
            <a:extLst>
              <a:ext uri="{FF2B5EF4-FFF2-40B4-BE49-F238E27FC236}">
                <a16:creationId xmlns:a16="http://schemas.microsoft.com/office/drawing/2014/main" id="{0A6F882B-545B-22F9-E4C1-9C52ABEE8CA3}"/>
              </a:ext>
            </a:extLst>
          </p:cNvPr>
          <p:cNvSpPr txBox="1">
            <a:spLocks/>
          </p:cNvSpPr>
          <p:nvPr/>
        </p:nvSpPr>
        <p:spPr>
          <a:xfrm>
            <a:off x="762000" y="1636306"/>
            <a:ext cx="5629919"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b="1" i="1" dirty="0">
                <a:solidFill>
                  <a:srgbClr val="FF0000"/>
                </a:solidFill>
              </a:rPr>
              <a:t>Metrics</a:t>
            </a:r>
            <a:r>
              <a:rPr lang="en-US" b="1" i="1" dirty="0"/>
              <a:t> collected don’t tell you what </a:t>
            </a:r>
            <a:r>
              <a:rPr lang="en-US" b="1" i="1" dirty="0">
                <a:solidFill>
                  <a:srgbClr val="FF0000"/>
                </a:solidFill>
              </a:rPr>
              <a:t>queries</a:t>
            </a:r>
            <a:r>
              <a:rPr lang="en-US" b="1" i="1" dirty="0"/>
              <a:t> to care about</a:t>
            </a:r>
          </a:p>
          <a:p>
            <a:pPr>
              <a:lnSpc>
                <a:spcPct val="150000"/>
              </a:lnSpc>
              <a:buFont typeface="Arial" panose="020B0604020202020204" pitchFamily="34" charset="0"/>
              <a:buChar char="•"/>
            </a:pPr>
            <a:r>
              <a:rPr lang="en-US" b="1" i="1" dirty="0">
                <a:solidFill>
                  <a:srgbClr val="FF0000"/>
                </a:solidFill>
              </a:rPr>
              <a:t>Look</a:t>
            </a:r>
            <a:r>
              <a:rPr lang="en-US" b="1" i="1" dirty="0"/>
              <a:t> for </a:t>
            </a:r>
            <a:r>
              <a:rPr lang="en-US" b="1" i="1" dirty="0">
                <a:solidFill>
                  <a:srgbClr val="FF0000"/>
                </a:solidFill>
              </a:rPr>
              <a:t>outliers</a:t>
            </a:r>
            <a:r>
              <a:rPr lang="en-US" b="1" i="1" dirty="0"/>
              <a:t> </a:t>
            </a:r>
          </a:p>
          <a:p>
            <a:pPr>
              <a:lnSpc>
                <a:spcPct val="150000"/>
              </a:lnSpc>
              <a:buFont typeface="Arial" panose="020B0604020202020204" pitchFamily="34" charset="0"/>
              <a:buChar char="•"/>
            </a:pPr>
            <a:r>
              <a:rPr lang="en-US" b="1" i="1" dirty="0">
                <a:solidFill>
                  <a:srgbClr val="FF0000"/>
                </a:solidFill>
              </a:rPr>
              <a:t>Dig</a:t>
            </a:r>
            <a:r>
              <a:rPr lang="en-US" b="1" i="1" dirty="0"/>
              <a:t> into the </a:t>
            </a:r>
            <a:r>
              <a:rPr lang="en-US" b="1" i="1" dirty="0">
                <a:solidFill>
                  <a:srgbClr val="FF0000"/>
                </a:solidFill>
              </a:rPr>
              <a:t>details</a:t>
            </a:r>
          </a:p>
          <a:p>
            <a:pPr>
              <a:lnSpc>
                <a:spcPct val="150000"/>
              </a:lnSpc>
              <a:buFont typeface="Arial" panose="020B0604020202020204" pitchFamily="34" charset="0"/>
              <a:buChar char="•"/>
            </a:pPr>
            <a:r>
              <a:rPr lang="en-US" b="1" i="1" dirty="0">
                <a:solidFill>
                  <a:srgbClr val="FF0000"/>
                </a:solidFill>
              </a:rPr>
              <a:t>Validate</a:t>
            </a:r>
            <a:r>
              <a:rPr lang="en-US" b="1" i="1" dirty="0"/>
              <a:t> measurement </a:t>
            </a:r>
            <a:r>
              <a:rPr lang="en-US" b="1" i="1" dirty="0">
                <a:solidFill>
                  <a:srgbClr val="FF0000"/>
                </a:solidFill>
              </a:rPr>
              <a:t>start/end </a:t>
            </a:r>
            <a:r>
              <a:rPr lang="en-US" b="1" i="1" dirty="0"/>
              <a:t>times</a:t>
            </a:r>
          </a:p>
          <a:p>
            <a:pPr>
              <a:lnSpc>
                <a:spcPct val="150000"/>
              </a:lnSpc>
              <a:buFont typeface="Arial" panose="020B0604020202020204" pitchFamily="34" charset="0"/>
              <a:buChar char="•"/>
            </a:pPr>
            <a:r>
              <a:rPr lang="en-US" b="1" i="1" dirty="0">
                <a:solidFill>
                  <a:srgbClr val="FF0000"/>
                </a:solidFill>
              </a:rPr>
              <a:t>Isolate</a:t>
            </a:r>
            <a:r>
              <a:rPr lang="en-US" b="1" i="1" dirty="0"/>
              <a:t> – only change 1 item at a time</a:t>
            </a:r>
          </a:p>
          <a:p>
            <a:pPr>
              <a:lnSpc>
                <a:spcPct val="150000"/>
              </a:lnSpc>
              <a:buFont typeface="Arial" panose="020B0604020202020204" pitchFamily="34" charset="0"/>
              <a:buChar char="•"/>
            </a:pPr>
            <a:r>
              <a:rPr lang="en-US" b="1" i="1" dirty="0"/>
              <a:t>DDL, DML = </a:t>
            </a:r>
            <a:r>
              <a:rPr lang="en-US" b="1" i="1" dirty="0">
                <a:solidFill>
                  <a:srgbClr val="FF0000"/>
                </a:solidFill>
              </a:rPr>
              <a:t>Query</a:t>
            </a:r>
          </a:p>
          <a:p>
            <a:pPr>
              <a:lnSpc>
                <a:spcPct val="150000"/>
              </a:lnSpc>
              <a:buFont typeface="Arial" panose="020B0604020202020204" pitchFamily="34" charset="0"/>
              <a:buChar char="•"/>
            </a:pPr>
            <a:r>
              <a:rPr lang="en-US" b="1" i="1" dirty="0">
                <a:solidFill>
                  <a:srgbClr val="FF0000"/>
                </a:solidFill>
              </a:rPr>
              <a:t>Optimize</a:t>
            </a:r>
            <a:r>
              <a:rPr lang="en-US" b="1" i="1" dirty="0"/>
              <a:t> through </a:t>
            </a:r>
            <a:r>
              <a:rPr lang="en-US" b="1" i="1" dirty="0">
                <a:solidFill>
                  <a:srgbClr val="FF0000"/>
                </a:solidFill>
              </a:rPr>
              <a:t>profiling</a:t>
            </a:r>
            <a:r>
              <a:rPr lang="en-US" b="1" i="1" dirty="0"/>
              <a:t>  </a:t>
            </a:r>
          </a:p>
          <a:p>
            <a:endParaRPr lang="en-US" dirty="0"/>
          </a:p>
          <a:p>
            <a:endParaRPr lang="en-US" dirty="0"/>
          </a:p>
        </p:txBody>
      </p:sp>
    </p:spTree>
    <p:extLst>
      <p:ext uri="{BB962C8B-B14F-4D97-AF65-F5344CB8AC3E}">
        <p14:creationId xmlns:p14="http://schemas.microsoft.com/office/powerpoint/2010/main" val="51816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down)">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down)">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down)">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down)">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down)">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wipe(down)">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CAAE2-F731-FD86-A04B-A01277DC813C}"/>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36BA554-9832-B98B-38B2-E892CB2C7A27}"/>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435FF651-FBDC-39AF-5655-E9A2ADDF4351}"/>
              </a:ext>
            </a:extLst>
          </p:cNvPr>
          <p:cNvSpPr>
            <a:spLocks noGrp="1"/>
          </p:cNvSpPr>
          <p:nvPr>
            <p:ph type="sldNum" sz="quarter" idx="12"/>
          </p:nvPr>
        </p:nvSpPr>
        <p:spPr/>
        <p:txBody>
          <a:bodyPr/>
          <a:lstStyle/>
          <a:p>
            <a:fld id="{345D60D9-5372-5F40-9443-0F9AE5BDC3C8}" type="slidenum">
              <a:rPr lang="en-US" smtClean="0"/>
              <a:pPr/>
              <a:t>13</a:t>
            </a:fld>
            <a:endParaRPr lang="en-US" dirty="0"/>
          </a:p>
        </p:txBody>
      </p:sp>
      <p:sp>
        <p:nvSpPr>
          <p:cNvPr id="5" name="Text Placeholder 7">
            <a:extLst>
              <a:ext uri="{FF2B5EF4-FFF2-40B4-BE49-F238E27FC236}">
                <a16:creationId xmlns:a16="http://schemas.microsoft.com/office/drawing/2014/main" id="{5915B921-E3A3-BD15-40D1-5E99E1DFF3FD}"/>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MySQL Enterprise Monitor</a:t>
            </a:r>
            <a:endParaRPr lang="en-US" sz="2000" dirty="0"/>
          </a:p>
        </p:txBody>
      </p:sp>
      <p:sp>
        <p:nvSpPr>
          <p:cNvPr id="6" name="Title 5">
            <a:extLst>
              <a:ext uri="{FF2B5EF4-FFF2-40B4-BE49-F238E27FC236}">
                <a16:creationId xmlns:a16="http://schemas.microsoft.com/office/drawing/2014/main" id="{73AEAD1D-4215-E8E0-E843-F08719FAD63E}"/>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sp>
        <p:nvSpPr>
          <p:cNvPr id="11" name="Text Placeholder 2">
            <a:extLst>
              <a:ext uri="{FF2B5EF4-FFF2-40B4-BE49-F238E27FC236}">
                <a16:creationId xmlns:a16="http://schemas.microsoft.com/office/drawing/2014/main" id="{476BCD5C-4649-89F1-63B8-68B5886396C7}"/>
              </a:ext>
            </a:extLst>
          </p:cNvPr>
          <p:cNvSpPr txBox="1">
            <a:spLocks/>
          </p:cNvSpPr>
          <p:nvPr/>
        </p:nvSpPr>
        <p:spPr>
          <a:xfrm>
            <a:off x="857002" y="1441076"/>
            <a:ext cx="5629919"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fr-FR" b="1" dirty="0"/>
              <a:t>✅ </a:t>
            </a:r>
            <a:r>
              <a:rPr lang="en-US" b="1" i="1" dirty="0"/>
              <a:t>Modern Look and Feel</a:t>
            </a:r>
          </a:p>
          <a:p>
            <a:pPr>
              <a:lnSpc>
                <a:spcPct val="150000"/>
              </a:lnSpc>
            </a:pPr>
            <a:r>
              <a:rPr lang="fr-FR" b="1" dirty="0"/>
              <a:t>✅ </a:t>
            </a:r>
            <a:r>
              <a:rPr lang="en-US" b="1" i="1" dirty="0"/>
              <a:t>Replication Dashboard</a:t>
            </a:r>
          </a:p>
          <a:p>
            <a:pPr>
              <a:lnSpc>
                <a:spcPct val="150000"/>
              </a:lnSpc>
            </a:pPr>
            <a:r>
              <a:rPr lang="fr-FR" b="1" dirty="0"/>
              <a:t>✅ </a:t>
            </a:r>
            <a:r>
              <a:rPr lang="en-US" b="1" i="1" dirty="0"/>
              <a:t>Backup Dashboard </a:t>
            </a:r>
          </a:p>
          <a:p>
            <a:pPr>
              <a:lnSpc>
                <a:spcPct val="150000"/>
              </a:lnSpc>
            </a:pPr>
            <a:r>
              <a:rPr lang="fr-FR" b="1" dirty="0"/>
              <a:t>✅ </a:t>
            </a:r>
            <a:r>
              <a:rPr lang="en-US" b="1" i="1" dirty="0"/>
              <a:t>Real-time MySQL Performance Monitoring </a:t>
            </a:r>
          </a:p>
          <a:p>
            <a:pPr>
              <a:lnSpc>
                <a:spcPct val="150000"/>
              </a:lnSpc>
            </a:pPr>
            <a:r>
              <a:rPr lang="en-US" b="1" i="1" dirty="0"/>
              <a:t>and Alerts</a:t>
            </a:r>
          </a:p>
          <a:p>
            <a:pPr>
              <a:lnSpc>
                <a:spcPct val="150000"/>
              </a:lnSpc>
            </a:pPr>
            <a:r>
              <a:rPr lang="fr-FR" b="1" dirty="0"/>
              <a:t>✅ </a:t>
            </a:r>
            <a:r>
              <a:rPr lang="en-US" b="1" i="1" dirty="0"/>
              <a:t>Visually Manage All Your MySQL Servers</a:t>
            </a:r>
          </a:p>
          <a:p>
            <a:pPr>
              <a:lnSpc>
                <a:spcPct val="150000"/>
              </a:lnSpc>
            </a:pPr>
            <a:r>
              <a:rPr lang="fr-FR" b="1" dirty="0"/>
              <a:t>✅ </a:t>
            </a:r>
            <a:r>
              <a:rPr lang="en-US" b="1" i="1" dirty="0"/>
              <a:t>Find and Fix Expensive Queries</a:t>
            </a:r>
          </a:p>
          <a:p>
            <a:endParaRPr lang="en-US" dirty="0"/>
          </a:p>
          <a:p>
            <a:endParaRPr lang="en-US" dirty="0"/>
          </a:p>
        </p:txBody>
      </p:sp>
      <p:pic>
        <p:nvPicPr>
          <p:cNvPr id="2" name="Picture 2">
            <a:extLst>
              <a:ext uri="{FF2B5EF4-FFF2-40B4-BE49-F238E27FC236}">
                <a16:creationId xmlns:a16="http://schemas.microsoft.com/office/drawing/2014/main" id="{9998F3F3-04B8-24F3-04B9-2DCFA7100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5957" y="1648135"/>
            <a:ext cx="6087270" cy="4174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00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0D005-F124-7718-424F-9156B9AC3160}"/>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08F0175-F155-91F6-03A6-4AC3B0A28183}"/>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FE9B6DE-B96A-6F0E-5C36-4376B14F4668}"/>
              </a:ext>
            </a:extLst>
          </p:cNvPr>
          <p:cNvSpPr>
            <a:spLocks noGrp="1"/>
          </p:cNvSpPr>
          <p:nvPr>
            <p:ph type="sldNum" sz="quarter" idx="12"/>
          </p:nvPr>
        </p:nvSpPr>
        <p:spPr/>
        <p:txBody>
          <a:bodyPr/>
          <a:lstStyle/>
          <a:p>
            <a:fld id="{345D60D9-5372-5F40-9443-0F9AE5BDC3C8}" type="slidenum">
              <a:rPr lang="en-US" smtClean="0"/>
              <a:pPr/>
              <a:t>14</a:t>
            </a:fld>
            <a:endParaRPr lang="en-US" dirty="0"/>
          </a:p>
        </p:txBody>
      </p:sp>
      <p:sp>
        <p:nvSpPr>
          <p:cNvPr id="5" name="Text Placeholder 7">
            <a:extLst>
              <a:ext uri="{FF2B5EF4-FFF2-40B4-BE49-F238E27FC236}">
                <a16:creationId xmlns:a16="http://schemas.microsoft.com/office/drawing/2014/main" id="{2C9BCBE1-0ED6-C943-5426-27876CA09DFC}"/>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Oracle Enterprise Manager for MySQL </a:t>
            </a:r>
            <a:endParaRPr lang="en-US" sz="2000" dirty="0"/>
          </a:p>
        </p:txBody>
      </p:sp>
      <p:sp>
        <p:nvSpPr>
          <p:cNvPr id="6" name="Title 5">
            <a:extLst>
              <a:ext uri="{FF2B5EF4-FFF2-40B4-BE49-F238E27FC236}">
                <a16:creationId xmlns:a16="http://schemas.microsoft.com/office/drawing/2014/main" id="{F11347AD-82BD-E2E0-358A-3A0AAF95FCB0}"/>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sp>
        <p:nvSpPr>
          <p:cNvPr id="7" name="Rounded Rectangle 9">
            <a:extLst>
              <a:ext uri="{FF2B5EF4-FFF2-40B4-BE49-F238E27FC236}">
                <a16:creationId xmlns:a16="http://schemas.microsoft.com/office/drawing/2014/main" id="{583D1AD6-6E50-E3FD-3C46-8407240B8BE3}"/>
              </a:ext>
            </a:extLst>
          </p:cNvPr>
          <p:cNvSpPr/>
          <p:nvPr/>
        </p:nvSpPr>
        <p:spPr>
          <a:xfrm>
            <a:off x="5277907" y="1800312"/>
            <a:ext cx="6405684" cy="4134305"/>
          </a:xfrm>
          <a:prstGeom prst="roundRect">
            <a:avLst>
              <a:gd name="adj" fmla="val 2869"/>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sp>
        <p:nvSpPr>
          <p:cNvPr id="8" name="Content Placeholder 5">
            <a:extLst>
              <a:ext uri="{FF2B5EF4-FFF2-40B4-BE49-F238E27FC236}">
                <a16:creationId xmlns:a16="http://schemas.microsoft.com/office/drawing/2014/main" id="{DDA6FA01-6B21-44DF-FBE2-D9FA66434FE5}"/>
              </a:ext>
            </a:extLst>
          </p:cNvPr>
          <p:cNvSpPr txBox="1">
            <a:spLocks/>
          </p:cNvSpPr>
          <p:nvPr/>
        </p:nvSpPr>
        <p:spPr>
          <a:xfrm>
            <a:off x="6453425" y="2370380"/>
            <a:ext cx="5251929" cy="870684"/>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0"/>
              </a:spcBef>
              <a:spcAft>
                <a:spcPts val="600"/>
              </a:spcAft>
              <a:buClrTx/>
              <a:buSzTx/>
              <a:buFont typeface="System Font Regular"/>
              <a:buNone/>
              <a:tabLst/>
              <a:defRPr/>
            </a:pPr>
            <a:r>
              <a:rPr kumimoji="0" lang="en-US" sz="1800" b="1" i="0" u="none" strike="noStrike" kern="1200" cap="none" spc="0" normalizeH="0" baseline="0" noProof="0" dirty="0">
                <a:ln>
                  <a:noFill/>
                </a:ln>
                <a:solidFill>
                  <a:srgbClr val="AE562C"/>
                </a:solidFill>
                <a:effectLst/>
                <a:uLnTx/>
                <a:uFillTx/>
                <a:latin typeface="Oracle Sans Extra Bold" panose="020B0803020204020204" pitchFamily="34" charset="0"/>
                <a:ea typeface="+mn-ea"/>
                <a:cs typeface="Oracle Sans Extra Bold" panose="020B0803020204020204" pitchFamily="34" charset="0"/>
              </a:rPr>
              <a:t>Database Management</a:t>
            </a:r>
            <a:endParaRPr kumimoji="0" lang="en-US" sz="1800" b="1" i="0" u="none" strike="noStrike" kern="1200" cap="none" spc="0" normalizeH="0" baseline="0" noProof="0" dirty="0">
              <a:ln>
                <a:noFill/>
              </a:ln>
              <a:solidFill>
                <a:srgbClr val="C74634">
                  <a:lumMod val="75000"/>
                </a:srgbClr>
              </a:solidFill>
              <a:effectLst/>
              <a:uLnTx/>
              <a:uFillTx/>
              <a:latin typeface="Oracle Sans Extra Bold" panose="020B0803020204020204" pitchFamily="34" charset="0"/>
              <a:ea typeface="+mn-ea"/>
              <a:cs typeface="Oracle Sans Extra Bold" panose="020B0803020204020204" pitchFamily="34" charset="0"/>
            </a:endParaRPr>
          </a:p>
          <a:p>
            <a:pPr marL="0" marR="0" lvl="0" indent="0" algn="l" defTabSz="914400" rtl="0" eaLnBrk="1" fontAlgn="auto" latinLnBrk="0" hangingPunct="1">
              <a:lnSpc>
                <a:spcPct val="95000"/>
              </a:lnSpc>
              <a:spcBef>
                <a:spcPts val="0"/>
              </a:spcBef>
              <a:spcAft>
                <a:spcPts val="600"/>
              </a:spcAft>
              <a:buClrTx/>
              <a:buSzTx/>
              <a:buFont typeface="System Font Regular"/>
              <a:buNone/>
              <a:tabLst/>
              <a:defRPr/>
            </a:pPr>
            <a:r>
              <a:rPr kumimoji="0" lang="en-US" sz="1600" b="0" i="0" u="none" strike="noStrike" kern="1200" cap="none" spc="0" normalizeH="0" baseline="0" noProof="0" dirty="0">
                <a:ln>
                  <a:noFill/>
                </a:ln>
                <a:solidFill>
                  <a:srgbClr val="312D2A"/>
                </a:solidFill>
                <a:effectLst/>
                <a:uLnTx/>
                <a:uFillTx/>
                <a:latin typeface="Oracle Sans"/>
                <a:ea typeface="+mn-ea"/>
                <a:cs typeface="Oracle Sans Light" panose="020B0403020204020204" pitchFamily="34" charset="0"/>
              </a:rPr>
              <a:t>Fleet monitoring, management and data movement across entire IT estate</a:t>
            </a:r>
          </a:p>
        </p:txBody>
      </p:sp>
      <p:sp>
        <p:nvSpPr>
          <p:cNvPr id="9" name="Rectangle 8">
            <a:extLst>
              <a:ext uri="{FF2B5EF4-FFF2-40B4-BE49-F238E27FC236}">
                <a16:creationId xmlns:a16="http://schemas.microsoft.com/office/drawing/2014/main" id="{65672ED9-08DF-1664-85D9-6D03C5B130D4}"/>
              </a:ext>
            </a:extLst>
          </p:cNvPr>
          <p:cNvSpPr/>
          <p:nvPr/>
        </p:nvSpPr>
        <p:spPr>
          <a:xfrm>
            <a:off x="6450742" y="4440931"/>
            <a:ext cx="4776253" cy="810671"/>
          </a:xfrm>
          <a:prstGeom prst="rect">
            <a:avLst/>
          </a:prstGeom>
        </p:spPr>
        <p:txBody>
          <a:bodyPr wrap="square" lIns="0" tIns="0" rIns="0" bIns="0">
            <a:spAutoFit/>
          </a:bodyPr>
          <a:lstStyle/>
          <a:p>
            <a:pPr marL="0" marR="0" lvl="0" indent="0" algn="l" defTabSz="914400" rtl="0" eaLnBrk="1" fontAlgn="auto" latinLnBrk="0" hangingPunct="1">
              <a:lnSpc>
                <a:spcPct val="95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AE562C"/>
                </a:solidFill>
                <a:effectLst/>
                <a:uLnTx/>
                <a:uFillTx/>
                <a:latin typeface="Oracle Sans Extra Bold" panose="020B0803020204020204" pitchFamily="34" charset="0"/>
                <a:ea typeface="+mn-ea"/>
                <a:cs typeface="Oracle Sans Extra Bold" panose="020B0803020204020204" pitchFamily="34" charset="0"/>
              </a:rPr>
              <a:t>Extensibility</a:t>
            </a:r>
          </a:p>
          <a:p>
            <a:pPr marL="0" marR="0" lvl="0" indent="0" algn="l" defTabSz="914400" rtl="0" eaLnBrk="1" fontAlgn="auto"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a:ea typeface="+mn-ea"/>
                <a:cs typeface="Oracle Sans Light" panose="020B0403020204020204" pitchFamily="34" charset="0"/>
              </a:rPr>
              <a:t>Open standards-based extensions for interoperability with 3rd party ecosystems </a:t>
            </a:r>
          </a:p>
        </p:txBody>
      </p:sp>
      <p:pic>
        <p:nvPicPr>
          <p:cNvPr id="10" name="Graphic 11">
            <a:extLst>
              <a:ext uri="{FF2B5EF4-FFF2-40B4-BE49-F238E27FC236}">
                <a16:creationId xmlns:a16="http://schemas.microsoft.com/office/drawing/2014/main" id="{1F5BCF84-2049-1324-A1A5-BBE673AB1389}"/>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0133" y="4304370"/>
            <a:ext cx="929728" cy="929728"/>
          </a:xfrm>
          <a:prstGeom prst="rect">
            <a:avLst/>
          </a:prstGeom>
        </p:spPr>
      </p:pic>
      <p:pic>
        <p:nvPicPr>
          <p:cNvPr id="12" name="Picture Placeholder 54">
            <a:extLst>
              <a:ext uri="{FF2B5EF4-FFF2-40B4-BE49-F238E27FC236}">
                <a16:creationId xmlns:a16="http://schemas.microsoft.com/office/drawing/2014/main" id="{5CA7BF6D-204D-2193-B8E2-8BC4CC03C2F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5" r="85"/>
          <a:stretch>
            <a:fillRect/>
          </a:stretch>
        </p:blipFill>
        <p:spPr>
          <a:xfrm>
            <a:off x="5510134" y="3267856"/>
            <a:ext cx="929729" cy="929728"/>
          </a:xfrm>
          <a:prstGeom prst="rect">
            <a:avLst/>
          </a:prstGeom>
        </p:spPr>
      </p:pic>
      <p:pic>
        <p:nvPicPr>
          <p:cNvPr id="13" name="Picture Placeholder 7">
            <a:extLst>
              <a:ext uri="{FF2B5EF4-FFF2-40B4-BE49-F238E27FC236}">
                <a16:creationId xmlns:a16="http://schemas.microsoft.com/office/drawing/2014/main" id="{9852ECAB-B67D-F75A-F7A8-67F22F64A9E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74511" y="2217233"/>
            <a:ext cx="929728" cy="929728"/>
          </a:xfrm>
          <a:prstGeom prst="rect">
            <a:avLst/>
          </a:prstGeom>
        </p:spPr>
      </p:pic>
      <p:sp>
        <p:nvSpPr>
          <p:cNvPr id="14" name="Isosceles Triangle 1">
            <a:extLst>
              <a:ext uri="{FF2B5EF4-FFF2-40B4-BE49-F238E27FC236}">
                <a16:creationId xmlns:a16="http://schemas.microsoft.com/office/drawing/2014/main" id="{ADFDEB88-0DA5-54BE-F3E6-9A7EA7B1320B}"/>
              </a:ext>
            </a:extLst>
          </p:cNvPr>
          <p:cNvSpPr/>
          <p:nvPr/>
        </p:nvSpPr>
        <p:spPr>
          <a:xfrm rot="16200000">
            <a:off x="2785520" y="3358757"/>
            <a:ext cx="3936088" cy="1048686"/>
          </a:xfrm>
          <a:prstGeom prst="triangle">
            <a:avLst>
              <a:gd name="adj" fmla="val 52041"/>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grpSp>
        <p:nvGrpSpPr>
          <p:cNvPr id="15" name="Group 19">
            <a:extLst>
              <a:ext uri="{FF2B5EF4-FFF2-40B4-BE49-F238E27FC236}">
                <a16:creationId xmlns:a16="http://schemas.microsoft.com/office/drawing/2014/main" id="{FEF42617-3468-6789-F825-25F9E396DC20}"/>
              </a:ext>
            </a:extLst>
          </p:cNvPr>
          <p:cNvGrpSpPr/>
          <p:nvPr/>
        </p:nvGrpSpPr>
        <p:grpSpPr>
          <a:xfrm>
            <a:off x="945216" y="1828869"/>
            <a:ext cx="3217735" cy="4108461"/>
            <a:chOff x="1190911" y="1694331"/>
            <a:chExt cx="2777736" cy="3546662"/>
          </a:xfrm>
        </p:grpSpPr>
        <p:grpSp>
          <p:nvGrpSpPr>
            <p:cNvPr id="16" name="Group 20">
              <a:extLst>
                <a:ext uri="{FF2B5EF4-FFF2-40B4-BE49-F238E27FC236}">
                  <a16:creationId xmlns:a16="http://schemas.microsoft.com/office/drawing/2014/main" id="{80BB5A2B-C5CB-930D-374E-518370DE2A6E}"/>
                </a:ext>
              </a:extLst>
            </p:cNvPr>
            <p:cNvGrpSpPr>
              <a:grpSpLocks noChangeAspect="1"/>
            </p:cNvGrpSpPr>
            <p:nvPr/>
          </p:nvGrpSpPr>
          <p:grpSpPr>
            <a:xfrm>
              <a:off x="1190911" y="1694331"/>
              <a:ext cx="1527906" cy="3546662"/>
              <a:chOff x="875014" y="1561801"/>
              <a:chExt cx="1902084" cy="4415225"/>
            </a:xfrm>
          </p:grpSpPr>
          <p:sp>
            <p:nvSpPr>
              <p:cNvPr id="22" name="Freeform 36">
                <a:extLst>
                  <a:ext uri="{FF2B5EF4-FFF2-40B4-BE49-F238E27FC236}">
                    <a16:creationId xmlns:a16="http://schemas.microsoft.com/office/drawing/2014/main" id="{823D1201-1EE1-E049-C294-D0F38212FA45}"/>
                  </a:ext>
                </a:extLst>
              </p:cNvPr>
              <p:cNvSpPr>
                <a:spLocks/>
              </p:cNvSpPr>
              <p:nvPr/>
            </p:nvSpPr>
            <p:spPr bwMode="auto">
              <a:xfrm>
                <a:off x="875014" y="1561801"/>
                <a:ext cx="1902084" cy="4415225"/>
              </a:xfrm>
              <a:custGeom>
                <a:avLst/>
                <a:gdLst>
                  <a:gd name="T0" fmla="*/ 3947 w 3947"/>
                  <a:gd name="T1" fmla="*/ 7190 h 9162"/>
                  <a:gd name="T2" fmla="*/ 0 w 3947"/>
                  <a:gd name="T3" fmla="*/ 9162 h 9162"/>
                  <a:gd name="T4" fmla="*/ 0 w 3947"/>
                  <a:gd name="T5" fmla="*/ 1965 h 9162"/>
                  <a:gd name="T6" fmla="*/ 3947 w 3947"/>
                  <a:gd name="T7" fmla="*/ 0 h 9162"/>
                  <a:gd name="T8" fmla="*/ 3947 w 3947"/>
                  <a:gd name="T9" fmla="*/ 7190 h 9162"/>
                </a:gdLst>
                <a:ahLst/>
                <a:cxnLst>
                  <a:cxn ang="0">
                    <a:pos x="T0" y="T1"/>
                  </a:cxn>
                  <a:cxn ang="0">
                    <a:pos x="T2" y="T3"/>
                  </a:cxn>
                  <a:cxn ang="0">
                    <a:pos x="T4" y="T5"/>
                  </a:cxn>
                  <a:cxn ang="0">
                    <a:pos x="T6" y="T7"/>
                  </a:cxn>
                  <a:cxn ang="0">
                    <a:pos x="T8" y="T9"/>
                  </a:cxn>
                </a:cxnLst>
                <a:rect l="0" t="0" r="r" b="b"/>
                <a:pathLst>
                  <a:path w="3947" h="9162">
                    <a:moveTo>
                      <a:pt x="3947" y="7190"/>
                    </a:moveTo>
                    <a:lnTo>
                      <a:pt x="0" y="9162"/>
                    </a:lnTo>
                    <a:lnTo>
                      <a:pt x="0" y="1965"/>
                    </a:lnTo>
                    <a:lnTo>
                      <a:pt x="3947" y="0"/>
                    </a:lnTo>
                    <a:lnTo>
                      <a:pt x="3947" y="7190"/>
                    </a:lnTo>
                    <a:close/>
                  </a:path>
                </a:pathLst>
              </a:custGeom>
              <a:solidFill>
                <a:srgbClr val="211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3" name="Freeform 38">
                <a:extLst>
                  <a:ext uri="{FF2B5EF4-FFF2-40B4-BE49-F238E27FC236}">
                    <a16:creationId xmlns:a16="http://schemas.microsoft.com/office/drawing/2014/main" id="{904C7B71-B2A0-B16C-71CA-608FF820563A}"/>
                  </a:ext>
                </a:extLst>
              </p:cNvPr>
              <p:cNvSpPr>
                <a:spLocks noEditPoints="1"/>
              </p:cNvSpPr>
              <p:nvPr/>
            </p:nvSpPr>
            <p:spPr bwMode="auto">
              <a:xfrm>
                <a:off x="990190" y="5522588"/>
                <a:ext cx="182642" cy="163366"/>
              </a:xfrm>
              <a:custGeom>
                <a:avLst/>
                <a:gdLst>
                  <a:gd name="T0" fmla="*/ 57 w 57"/>
                  <a:gd name="T1" fmla="*/ 25 h 51"/>
                  <a:gd name="T2" fmla="*/ 49 w 57"/>
                  <a:gd name="T3" fmla="*/ 44 h 51"/>
                  <a:gd name="T4" fmla="*/ 28 w 57"/>
                  <a:gd name="T5" fmla="*/ 51 h 51"/>
                  <a:gd name="T6" fmla="*/ 7 w 57"/>
                  <a:gd name="T7" fmla="*/ 44 h 51"/>
                  <a:gd name="T8" fmla="*/ 0 w 57"/>
                  <a:gd name="T9" fmla="*/ 25 h 51"/>
                  <a:gd name="T10" fmla="*/ 7 w 57"/>
                  <a:gd name="T11" fmla="*/ 6 h 51"/>
                  <a:gd name="T12" fmla="*/ 28 w 57"/>
                  <a:gd name="T13" fmla="*/ 0 h 51"/>
                  <a:gd name="T14" fmla="*/ 49 w 57"/>
                  <a:gd name="T15" fmla="*/ 6 h 51"/>
                  <a:gd name="T16" fmla="*/ 57 w 57"/>
                  <a:gd name="T17" fmla="*/ 25 h 51"/>
                  <a:gd name="T18" fmla="*/ 47 w 57"/>
                  <a:gd name="T19" fmla="*/ 25 h 51"/>
                  <a:gd name="T20" fmla="*/ 42 w 57"/>
                  <a:gd name="T21" fmla="*/ 15 h 51"/>
                  <a:gd name="T22" fmla="*/ 28 w 57"/>
                  <a:gd name="T23" fmla="*/ 12 h 51"/>
                  <a:gd name="T24" fmla="*/ 15 w 57"/>
                  <a:gd name="T25" fmla="*/ 15 h 51"/>
                  <a:gd name="T26" fmla="*/ 10 w 57"/>
                  <a:gd name="T27" fmla="*/ 25 h 51"/>
                  <a:gd name="T28" fmla="*/ 15 w 57"/>
                  <a:gd name="T29" fmla="*/ 36 h 51"/>
                  <a:gd name="T30" fmla="*/ 28 w 57"/>
                  <a:gd name="T31" fmla="*/ 39 h 51"/>
                  <a:gd name="T32" fmla="*/ 42 w 57"/>
                  <a:gd name="T33" fmla="*/ 36 h 51"/>
                  <a:gd name="T34" fmla="*/ 47 w 57"/>
                  <a:gd name="T35"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1">
                    <a:moveTo>
                      <a:pt x="57" y="25"/>
                    </a:moveTo>
                    <a:cubicBezTo>
                      <a:pt x="57" y="34"/>
                      <a:pt x="54" y="40"/>
                      <a:pt x="49" y="44"/>
                    </a:cubicBezTo>
                    <a:cubicBezTo>
                      <a:pt x="45" y="49"/>
                      <a:pt x="38" y="51"/>
                      <a:pt x="28" y="51"/>
                    </a:cubicBezTo>
                    <a:cubicBezTo>
                      <a:pt x="19" y="51"/>
                      <a:pt x="12" y="49"/>
                      <a:pt x="7" y="44"/>
                    </a:cubicBezTo>
                    <a:cubicBezTo>
                      <a:pt x="2" y="40"/>
                      <a:pt x="0" y="34"/>
                      <a:pt x="0" y="25"/>
                    </a:cubicBezTo>
                    <a:cubicBezTo>
                      <a:pt x="0" y="17"/>
                      <a:pt x="2" y="11"/>
                      <a:pt x="7" y="6"/>
                    </a:cubicBezTo>
                    <a:cubicBezTo>
                      <a:pt x="12" y="2"/>
                      <a:pt x="19" y="0"/>
                      <a:pt x="28" y="0"/>
                    </a:cubicBezTo>
                    <a:cubicBezTo>
                      <a:pt x="38" y="0"/>
                      <a:pt x="45" y="2"/>
                      <a:pt x="49" y="6"/>
                    </a:cubicBezTo>
                    <a:cubicBezTo>
                      <a:pt x="54" y="11"/>
                      <a:pt x="57" y="17"/>
                      <a:pt x="57" y="25"/>
                    </a:cubicBezTo>
                    <a:close/>
                    <a:moveTo>
                      <a:pt x="47" y="25"/>
                    </a:moveTo>
                    <a:cubicBezTo>
                      <a:pt x="47" y="21"/>
                      <a:pt x="45" y="17"/>
                      <a:pt x="42" y="15"/>
                    </a:cubicBezTo>
                    <a:cubicBezTo>
                      <a:pt x="39" y="13"/>
                      <a:pt x="34" y="12"/>
                      <a:pt x="28" y="12"/>
                    </a:cubicBezTo>
                    <a:cubicBezTo>
                      <a:pt x="22" y="12"/>
                      <a:pt x="18" y="13"/>
                      <a:pt x="15" y="15"/>
                    </a:cubicBezTo>
                    <a:cubicBezTo>
                      <a:pt x="12" y="17"/>
                      <a:pt x="10" y="21"/>
                      <a:pt x="10" y="25"/>
                    </a:cubicBezTo>
                    <a:cubicBezTo>
                      <a:pt x="10" y="30"/>
                      <a:pt x="12" y="33"/>
                      <a:pt x="15" y="36"/>
                    </a:cubicBezTo>
                    <a:cubicBezTo>
                      <a:pt x="18" y="38"/>
                      <a:pt x="22" y="39"/>
                      <a:pt x="28" y="39"/>
                    </a:cubicBezTo>
                    <a:cubicBezTo>
                      <a:pt x="34" y="39"/>
                      <a:pt x="39" y="38"/>
                      <a:pt x="42" y="36"/>
                    </a:cubicBezTo>
                    <a:cubicBezTo>
                      <a:pt x="45" y="33"/>
                      <a:pt x="47" y="30"/>
                      <a:pt x="47"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4" name="Freeform 39">
                <a:extLst>
                  <a:ext uri="{FF2B5EF4-FFF2-40B4-BE49-F238E27FC236}">
                    <a16:creationId xmlns:a16="http://schemas.microsoft.com/office/drawing/2014/main" id="{4D0F507B-5CB7-2D6D-69C1-ADDA15B8D871}"/>
                  </a:ext>
                </a:extLst>
              </p:cNvPr>
              <p:cNvSpPr>
                <a:spLocks/>
              </p:cNvSpPr>
              <p:nvPr/>
            </p:nvSpPr>
            <p:spPr bwMode="auto">
              <a:xfrm>
                <a:off x="1041754" y="5420424"/>
                <a:ext cx="128187" cy="73732"/>
              </a:xfrm>
              <a:custGeom>
                <a:avLst/>
                <a:gdLst>
                  <a:gd name="T0" fmla="*/ 40 w 40"/>
                  <a:gd name="T1" fmla="*/ 12 h 23"/>
                  <a:gd name="T2" fmla="*/ 40 w 40"/>
                  <a:gd name="T3" fmla="*/ 23 h 23"/>
                  <a:gd name="T4" fmla="*/ 0 w 40"/>
                  <a:gd name="T5" fmla="*/ 23 h 23"/>
                  <a:gd name="T6" fmla="*/ 0 w 40"/>
                  <a:gd name="T7" fmla="*/ 16 h 23"/>
                  <a:gd name="T8" fmla="*/ 6 w 40"/>
                  <a:gd name="T9" fmla="*/ 14 h 23"/>
                  <a:gd name="T10" fmla="*/ 1 w 40"/>
                  <a:gd name="T11" fmla="*/ 9 h 23"/>
                  <a:gd name="T12" fmla="*/ 0 w 40"/>
                  <a:gd name="T13" fmla="*/ 3 h 23"/>
                  <a:gd name="T14" fmla="*/ 0 w 40"/>
                  <a:gd name="T15" fmla="*/ 0 h 23"/>
                  <a:gd name="T16" fmla="*/ 10 w 40"/>
                  <a:gd name="T17" fmla="*/ 0 h 23"/>
                  <a:gd name="T18" fmla="*/ 10 w 40"/>
                  <a:gd name="T19" fmla="*/ 2 h 23"/>
                  <a:gd name="T20" fmla="*/ 12 w 40"/>
                  <a:gd name="T21" fmla="*/ 9 h 23"/>
                  <a:gd name="T22" fmla="*/ 18 w 40"/>
                  <a:gd name="T23" fmla="*/ 12 h 23"/>
                  <a:gd name="T24" fmla="*/ 40 w 40"/>
                  <a:gd name="T2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40" y="12"/>
                    </a:moveTo>
                    <a:cubicBezTo>
                      <a:pt x="40" y="23"/>
                      <a:pt x="40" y="23"/>
                      <a:pt x="40" y="23"/>
                    </a:cubicBezTo>
                    <a:cubicBezTo>
                      <a:pt x="0" y="23"/>
                      <a:pt x="0" y="23"/>
                      <a:pt x="0" y="23"/>
                    </a:cubicBezTo>
                    <a:cubicBezTo>
                      <a:pt x="0" y="16"/>
                      <a:pt x="0" y="16"/>
                      <a:pt x="0" y="16"/>
                    </a:cubicBezTo>
                    <a:cubicBezTo>
                      <a:pt x="6" y="14"/>
                      <a:pt x="6" y="14"/>
                      <a:pt x="6" y="14"/>
                    </a:cubicBezTo>
                    <a:cubicBezTo>
                      <a:pt x="4" y="13"/>
                      <a:pt x="2" y="11"/>
                      <a:pt x="1" y="9"/>
                    </a:cubicBezTo>
                    <a:cubicBezTo>
                      <a:pt x="0" y="7"/>
                      <a:pt x="0" y="5"/>
                      <a:pt x="0" y="3"/>
                    </a:cubicBezTo>
                    <a:cubicBezTo>
                      <a:pt x="0" y="1"/>
                      <a:pt x="0" y="1"/>
                      <a:pt x="0" y="0"/>
                    </a:cubicBezTo>
                    <a:cubicBezTo>
                      <a:pt x="10" y="0"/>
                      <a:pt x="10" y="0"/>
                      <a:pt x="10" y="0"/>
                    </a:cubicBezTo>
                    <a:cubicBezTo>
                      <a:pt x="10" y="2"/>
                      <a:pt x="10" y="2"/>
                      <a:pt x="10" y="2"/>
                    </a:cubicBezTo>
                    <a:cubicBezTo>
                      <a:pt x="10" y="5"/>
                      <a:pt x="11" y="7"/>
                      <a:pt x="12" y="9"/>
                    </a:cubicBezTo>
                    <a:cubicBezTo>
                      <a:pt x="14" y="10"/>
                      <a:pt x="15" y="11"/>
                      <a:pt x="18" y="12"/>
                    </a:cubicBez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5" name="Freeform 40">
                <a:extLst>
                  <a:ext uri="{FF2B5EF4-FFF2-40B4-BE49-F238E27FC236}">
                    <a16:creationId xmlns:a16="http://schemas.microsoft.com/office/drawing/2014/main" id="{B744B294-4440-0CFD-14B3-B3B33CBC1364}"/>
                  </a:ext>
                </a:extLst>
              </p:cNvPr>
              <p:cNvSpPr>
                <a:spLocks noEditPoints="1"/>
              </p:cNvSpPr>
              <p:nvPr/>
            </p:nvSpPr>
            <p:spPr bwMode="auto">
              <a:xfrm>
                <a:off x="1038380" y="5295611"/>
                <a:ext cx="134452" cy="111802"/>
              </a:xfrm>
              <a:custGeom>
                <a:avLst/>
                <a:gdLst>
                  <a:gd name="T0" fmla="*/ 41 w 42"/>
                  <a:gd name="T1" fmla="*/ 8 h 35"/>
                  <a:gd name="T2" fmla="*/ 35 w 42"/>
                  <a:gd name="T3" fmla="*/ 9 h 35"/>
                  <a:gd name="T4" fmla="*/ 40 w 42"/>
                  <a:gd name="T5" fmla="*/ 15 h 35"/>
                  <a:gd name="T6" fmla="*/ 42 w 42"/>
                  <a:gd name="T7" fmla="*/ 22 h 35"/>
                  <a:gd name="T8" fmla="*/ 38 w 42"/>
                  <a:gd name="T9" fmla="*/ 32 h 35"/>
                  <a:gd name="T10" fmla="*/ 29 w 42"/>
                  <a:gd name="T11" fmla="*/ 35 h 35"/>
                  <a:gd name="T12" fmla="*/ 19 w 42"/>
                  <a:gd name="T13" fmla="*/ 31 h 35"/>
                  <a:gd name="T14" fmla="*/ 16 w 42"/>
                  <a:gd name="T15" fmla="*/ 18 h 35"/>
                  <a:gd name="T16" fmla="*/ 16 w 42"/>
                  <a:gd name="T17" fmla="*/ 11 h 35"/>
                  <a:gd name="T18" fmla="*/ 14 w 42"/>
                  <a:gd name="T19" fmla="*/ 11 h 35"/>
                  <a:gd name="T20" fmla="*/ 10 w 42"/>
                  <a:gd name="T21" fmla="*/ 13 h 35"/>
                  <a:gd name="T22" fmla="*/ 9 w 42"/>
                  <a:gd name="T23" fmla="*/ 18 h 35"/>
                  <a:gd name="T24" fmla="*/ 12 w 42"/>
                  <a:gd name="T25" fmla="*/ 32 h 35"/>
                  <a:gd name="T26" fmla="*/ 3 w 42"/>
                  <a:gd name="T27" fmla="*/ 32 h 35"/>
                  <a:gd name="T28" fmla="*/ 1 w 42"/>
                  <a:gd name="T29" fmla="*/ 25 h 35"/>
                  <a:gd name="T30" fmla="*/ 0 w 42"/>
                  <a:gd name="T31" fmla="*/ 17 h 35"/>
                  <a:gd name="T32" fmla="*/ 4 w 42"/>
                  <a:gd name="T33" fmla="*/ 5 h 35"/>
                  <a:gd name="T34" fmla="*/ 14 w 42"/>
                  <a:gd name="T35" fmla="*/ 0 h 35"/>
                  <a:gd name="T36" fmla="*/ 41 w 42"/>
                  <a:gd name="T37" fmla="*/ 0 h 35"/>
                  <a:gd name="T38" fmla="*/ 41 w 42"/>
                  <a:gd name="T39" fmla="*/ 8 h 35"/>
                  <a:gd name="T40" fmla="*/ 33 w 42"/>
                  <a:gd name="T41" fmla="*/ 19 h 35"/>
                  <a:gd name="T42" fmla="*/ 32 w 42"/>
                  <a:gd name="T43" fmla="*/ 14 h 35"/>
                  <a:gd name="T44" fmla="*/ 29 w 42"/>
                  <a:gd name="T45" fmla="*/ 11 h 35"/>
                  <a:gd name="T46" fmla="*/ 22 w 42"/>
                  <a:gd name="T47" fmla="*/ 11 h 35"/>
                  <a:gd name="T48" fmla="*/ 22 w 42"/>
                  <a:gd name="T49" fmla="*/ 16 h 35"/>
                  <a:gd name="T50" fmla="*/ 24 w 42"/>
                  <a:gd name="T51" fmla="*/ 22 h 35"/>
                  <a:gd name="T52" fmla="*/ 28 w 42"/>
                  <a:gd name="T53" fmla="*/ 25 h 35"/>
                  <a:gd name="T54" fmla="*/ 33 w 42"/>
                  <a:gd name="T55"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5">
                    <a:moveTo>
                      <a:pt x="41" y="8"/>
                    </a:moveTo>
                    <a:cubicBezTo>
                      <a:pt x="35" y="9"/>
                      <a:pt x="35" y="9"/>
                      <a:pt x="35" y="9"/>
                    </a:cubicBezTo>
                    <a:cubicBezTo>
                      <a:pt x="37" y="11"/>
                      <a:pt x="39" y="13"/>
                      <a:pt x="40" y="15"/>
                    </a:cubicBezTo>
                    <a:cubicBezTo>
                      <a:pt x="41" y="17"/>
                      <a:pt x="42" y="19"/>
                      <a:pt x="42" y="22"/>
                    </a:cubicBezTo>
                    <a:cubicBezTo>
                      <a:pt x="42" y="26"/>
                      <a:pt x="41" y="29"/>
                      <a:pt x="38" y="32"/>
                    </a:cubicBezTo>
                    <a:cubicBezTo>
                      <a:pt x="36" y="34"/>
                      <a:pt x="33" y="35"/>
                      <a:pt x="29" y="35"/>
                    </a:cubicBezTo>
                    <a:cubicBezTo>
                      <a:pt x="25" y="35"/>
                      <a:pt x="22" y="34"/>
                      <a:pt x="19" y="31"/>
                    </a:cubicBezTo>
                    <a:cubicBezTo>
                      <a:pt x="17" y="27"/>
                      <a:pt x="16" y="23"/>
                      <a:pt x="16" y="18"/>
                    </a:cubicBezTo>
                    <a:cubicBezTo>
                      <a:pt x="16" y="11"/>
                      <a:pt x="16" y="11"/>
                      <a:pt x="16" y="11"/>
                    </a:cubicBezTo>
                    <a:cubicBezTo>
                      <a:pt x="14" y="11"/>
                      <a:pt x="14" y="11"/>
                      <a:pt x="14" y="11"/>
                    </a:cubicBezTo>
                    <a:cubicBezTo>
                      <a:pt x="12" y="11"/>
                      <a:pt x="10" y="12"/>
                      <a:pt x="10" y="13"/>
                    </a:cubicBezTo>
                    <a:cubicBezTo>
                      <a:pt x="9" y="14"/>
                      <a:pt x="9" y="16"/>
                      <a:pt x="9" y="18"/>
                    </a:cubicBezTo>
                    <a:cubicBezTo>
                      <a:pt x="9" y="22"/>
                      <a:pt x="10" y="27"/>
                      <a:pt x="12" y="32"/>
                    </a:cubicBezTo>
                    <a:cubicBezTo>
                      <a:pt x="3" y="32"/>
                      <a:pt x="3" y="32"/>
                      <a:pt x="3" y="32"/>
                    </a:cubicBezTo>
                    <a:cubicBezTo>
                      <a:pt x="2" y="30"/>
                      <a:pt x="1" y="27"/>
                      <a:pt x="1" y="25"/>
                    </a:cubicBezTo>
                    <a:cubicBezTo>
                      <a:pt x="0" y="22"/>
                      <a:pt x="0" y="19"/>
                      <a:pt x="0" y="17"/>
                    </a:cubicBezTo>
                    <a:cubicBezTo>
                      <a:pt x="0" y="11"/>
                      <a:pt x="1" y="7"/>
                      <a:pt x="4" y="5"/>
                    </a:cubicBezTo>
                    <a:cubicBezTo>
                      <a:pt x="6" y="2"/>
                      <a:pt x="9" y="0"/>
                      <a:pt x="14" y="0"/>
                    </a:cubicBezTo>
                    <a:cubicBezTo>
                      <a:pt x="41" y="0"/>
                      <a:pt x="41" y="0"/>
                      <a:pt x="41" y="0"/>
                    </a:cubicBezTo>
                    <a:lnTo>
                      <a:pt x="41" y="8"/>
                    </a:lnTo>
                    <a:close/>
                    <a:moveTo>
                      <a:pt x="33" y="19"/>
                    </a:moveTo>
                    <a:cubicBezTo>
                      <a:pt x="33" y="17"/>
                      <a:pt x="33" y="16"/>
                      <a:pt x="32" y="14"/>
                    </a:cubicBezTo>
                    <a:cubicBezTo>
                      <a:pt x="31" y="13"/>
                      <a:pt x="30" y="12"/>
                      <a:pt x="29" y="11"/>
                    </a:cubicBezTo>
                    <a:cubicBezTo>
                      <a:pt x="22" y="11"/>
                      <a:pt x="22" y="11"/>
                      <a:pt x="22" y="11"/>
                    </a:cubicBezTo>
                    <a:cubicBezTo>
                      <a:pt x="22" y="16"/>
                      <a:pt x="22" y="16"/>
                      <a:pt x="22" y="16"/>
                    </a:cubicBezTo>
                    <a:cubicBezTo>
                      <a:pt x="22" y="19"/>
                      <a:pt x="23" y="21"/>
                      <a:pt x="24" y="22"/>
                    </a:cubicBezTo>
                    <a:cubicBezTo>
                      <a:pt x="25" y="24"/>
                      <a:pt x="26" y="25"/>
                      <a:pt x="28" y="25"/>
                    </a:cubicBezTo>
                    <a:cubicBezTo>
                      <a:pt x="32" y="25"/>
                      <a:pt x="33" y="23"/>
                      <a:pt x="3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6" name="Freeform 41">
                <a:extLst>
                  <a:ext uri="{FF2B5EF4-FFF2-40B4-BE49-F238E27FC236}">
                    <a16:creationId xmlns:a16="http://schemas.microsoft.com/office/drawing/2014/main" id="{2B99B299-CE72-64A9-B6C5-CA3301CD4806}"/>
                  </a:ext>
                </a:extLst>
              </p:cNvPr>
              <p:cNvSpPr>
                <a:spLocks/>
              </p:cNvSpPr>
              <p:nvPr/>
            </p:nvSpPr>
            <p:spPr bwMode="auto">
              <a:xfrm>
                <a:off x="1038380" y="5170797"/>
                <a:ext cx="134452" cy="102646"/>
              </a:xfrm>
              <a:custGeom>
                <a:avLst/>
                <a:gdLst>
                  <a:gd name="T0" fmla="*/ 31 w 42"/>
                  <a:gd name="T1" fmla="*/ 0 h 32"/>
                  <a:gd name="T2" fmla="*/ 40 w 42"/>
                  <a:gd name="T3" fmla="*/ 0 h 32"/>
                  <a:gd name="T4" fmla="*/ 41 w 42"/>
                  <a:gd name="T5" fmla="*/ 6 h 32"/>
                  <a:gd name="T6" fmla="*/ 42 w 42"/>
                  <a:gd name="T7" fmla="*/ 12 h 32"/>
                  <a:gd name="T8" fmla="*/ 20 w 42"/>
                  <a:gd name="T9" fmla="*/ 32 h 32"/>
                  <a:gd name="T10" fmla="*/ 6 w 42"/>
                  <a:gd name="T11" fmla="*/ 26 h 32"/>
                  <a:gd name="T12" fmla="*/ 0 w 42"/>
                  <a:gd name="T13" fmla="*/ 11 h 32"/>
                  <a:gd name="T14" fmla="*/ 2 w 42"/>
                  <a:gd name="T15" fmla="*/ 1 h 32"/>
                  <a:gd name="T16" fmla="*/ 11 w 42"/>
                  <a:gd name="T17" fmla="*/ 1 h 32"/>
                  <a:gd name="T18" fmla="*/ 9 w 42"/>
                  <a:gd name="T19" fmla="*/ 9 h 32"/>
                  <a:gd name="T20" fmla="*/ 12 w 42"/>
                  <a:gd name="T21" fmla="*/ 18 h 32"/>
                  <a:gd name="T22" fmla="*/ 20 w 42"/>
                  <a:gd name="T23" fmla="*/ 20 h 32"/>
                  <a:gd name="T24" fmla="*/ 30 w 42"/>
                  <a:gd name="T25" fmla="*/ 18 h 32"/>
                  <a:gd name="T26" fmla="*/ 33 w 42"/>
                  <a:gd name="T27" fmla="*/ 10 h 32"/>
                  <a:gd name="T28" fmla="*/ 32 w 42"/>
                  <a:gd name="T29" fmla="*/ 5 h 32"/>
                  <a:gd name="T30" fmla="*/ 31 w 42"/>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2">
                    <a:moveTo>
                      <a:pt x="31" y="0"/>
                    </a:moveTo>
                    <a:cubicBezTo>
                      <a:pt x="40" y="0"/>
                      <a:pt x="40" y="0"/>
                      <a:pt x="40" y="0"/>
                    </a:cubicBezTo>
                    <a:cubicBezTo>
                      <a:pt x="40" y="2"/>
                      <a:pt x="41" y="4"/>
                      <a:pt x="41" y="6"/>
                    </a:cubicBezTo>
                    <a:cubicBezTo>
                      <a:pt x="42" y="8"/>
                      <a:pt x="42" y="10"/>
                      <a:pt x="42" y="12"/>
                    </a:cubicBezTo>
                    <a:cubicBezTo>
                      <a:pt x="42" y="25"/>
                      <a:pt x="35" y="32"/>
                      <a:pt x="20" y="32"/>
                    </a:cubicBezTo>
                    <a:cubicBezTo>
                      <a:pt x="14" y="32"/>
                      <a:pt x="9" y="30"/>
                      <a:pt x="6" y="26"/>
                    </a:cubicBezTo>
                    <a:cubicBezTo>
                      <a:pt x="2" y="23"/>
                      <a:pt x="0" y="18"/>
                      <a:pt x="0" y="11"/>
                    </a:cubicBezTo>
                    <a:cubicBezTo>
                      <a:pt x="0" y="8"/>
                      <a:pt x="1" y="5"/>
                      <a:pt x="2" y="1"/>
                    </a:cubicBezTo>
                    <a:cubicBezTo>
                      <a:pt x="11" y="1"/>
                      <a:pt x="11" y="1"/>
                      <a:pt x="11" y="1"/>
                    </a:cubicBezTo>
                    <a:cubicBezTo>
                      <a:pt x="9" y="4"/>
                      <a:pt x="9" y="6"/>
                      <a:pt x="9" y="9"/>
                    </a:cubicBezTo>
                    <a:cubicBezTo>
                      <a:pt x="9" y="13"/>
                      <a:pt x="10" y="16"/>
                      <a:pt x="12" y="18"/>
                    </a:cubicBezTo>
                    <a:cubicBezTo>
                      <a:pt x="14" y="19"/>
                      <a:pt x="17" y="20"/>
                      <a:pt x="20" y="20"/>
                    </a:cubicBezTo>
                    <a:cubicBezTo>
                      <a:pt x="24" y="20"/>
                      <a:pt x="27" y="20"/>
                      <a:pt x="30" y="18"/>
                    </a:cubicBezTo>
                    <a:cubicBezTo>
                      <a:pt x="32" y="16"/>
                      <a:pt x="33" y="14"/>
                      <a:pt x="33" y="10"/>
                    </a:cubicBezTo>
                    <a:cubicBezTo>
                      <a:pt x="33" y="9"/>
                      <a:pt x="33" y="7"/>
                      <a:pt x="32" y="5"/>
                    </a:cubicBezTo>
                    <a:cubicBezTo>
                      <a:pt x="32" y="4"/>
                      <a:pt x="31" y="2"/>
                      <a:pt x="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7" name="Freeform 42">
                <a:extLst>
                  <a:ext uri="{FF2B5EF4-FFF2-40B4-BE49-F238E27FC236}">
                    <a16:creationId xmlns:a16="http://schemas.microsoft.com/office/drawing/2014/main" id="{C3C8BF05-BBD9-889B-7A22-71315ABFAD65}"/>
                  </a:ext>
                </a:extLst>
              </p:cNvPr>
              <p:cNvSpPr>
                <a:spLocks/>
              </p:cNvSpPr>
              <p:nvPr/>
            </p:nvSpPr>
            <p:spPr bwMode="auto">
              <a:xfrm>
                <a:off x="987298" y="5110077"/>
                <a:ext cx="182642" cy="48191"/>
              </a:xfrm>
              <a:custGeom>
                <a:avLst/>
                <a:gdLst>
                  <a:gd name="T0" fmla="*/ 379 w 379"/>
                  <a:gd name="T1" fmla="*/ 73 h 100"/>
                  <a:gd name="T2" fmla="*/ 53 w 379"/>
                  <a:gd name="T3" fmla="*/ 73 h 100"/>
                  <a:gd name="T4" fmla="*/ 33 w 379"/>
                  <a:gd name="T5" fmla="*/ 100 h 100"/>
                  <a:gd name="T6" fmla="*/ 0 w 379"/>
                  <a:gd name="T7" fmla="*/ 100 h 100"/>
                  <a:gd name="T8" fmla="*/ 0 w 379"/>
                  <a:gd name="T9" fmla="*/ 0 h 100"/>
                  <a:gd name="T10" fmla="*/ 379 w 379"/>
                  <a:gd name="T11" fmla="*/ 0 h 100"/>
                  <a:gd name="T12" fmla="*/ 379 w 379"/>
                  <a:gd name="T13" fmla="*/ 73 h 100"/>
                </a:gdLst>
                <a:ahLst/>
                <a:cxnLst>
                  <a:cxn ang="0">
                    <a:pos x="T0" y="T1"/>
                  </a:cxn>
                  <a:cxn ang="0">
                    <a:pos x="T2" y="T3"/>
                  </a:cxn>
                  <a:cxn ang="0">
                    <a:pos x="T4" y="T5"/>
                  </a:cxn>
                  <a:cxn ang="0">
                    <a:pos x="T6" y="T7"/>
                  </a:cxn>
                  <a:cxn ang="0">
                    <a:pos x="T8" y="T9"/>
                  </a:cxn>
                  <a:cxn ang="0">
                    <a:pos x="T10" y="T11"/>
                  </a:cxn>
                  <a:cxn ang="0">
                    <a:pos x="T12" y="T13"/>
                  </a:cxn>
                </a:cxnLst>
                <a:rect l="0" t="0" r="r" b="b"/>
                <a:pathLst>
                  <a:path w="379" h="100">
                    <a:moveTo>
                      <a:pt x="379" y="73"/>
                    </a:moveTo>
                    <a:lnTo>
                      <a:pt x="53" y="73"/>
                    </a:lnTo>
                    <a:lnTo>
                      <a:pt x="33" y="100"/>
                    </a:lnTo>
                    <a:lnTo>
                      <a:pt x="0" y="100"/>
                    </a:lnTo>
                    <a:lnTo>
                      <a:pt x="0" y="0"/>
                    </a:lnTo>
                    <a:lnTo>
                      <a:pt x="379" y="0"/>
                    </a:lnTo>
                    <a:lnTo>
                      <a:pt x="379"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8" name="Freeform 43">
                <a:extLst>
                  <a:ext uri="{FF2B5EF4-FFF2-40B4-BE49-F238E27FC236}">
                    <a16:creationId xmlns:a16="http://schemas.microsoft.com/office/drawing/2014/main" id="{23DF833E-D687-E887-9862-52BE5D5D7507}"/>
                  </a:ext>
                </a:extLst>
              </p:cNvPr>
              <p:cNvSpPr>
                <a:spLocks noEditPoints="1"/>
              </p:cNvSpPr>
              <p:nvPr/>
            </p:nvSpPr>
            <p:spPr bwMode="auto">
              <a:xfrm>
                <a:off x="1038380" y="4965987"/>
                <a:ext cx="134452" cy="118549"/>
              </a:xfrm>
              <a:custGeom>
                <a:avLst/>
                <a:gdLst>
                  <a:gd name="T0" fmla="*/ 39 w 42"/>
                  <a:gd name="T1" fmla="*/ 2 h 37"/>
                  <a:gd name="T2" fmla="*/ 42 w 42"/>
                  <a:gd name="T3" fmla="*/ 16 h 37"/>
                  <a:gd name="T4" fmla="*/ 36 w 42"/>
                  <a:gd name="T5" fmla="*/ 31 h 37"/>
                  <a:gd name="T6" fmla="*/ 21 w 42"/>
                  <a:gd name="T7" fmla="*/ 37 h 37"/>
                  <a:gd name="T8" fmla="*/ 6 w 42"/>
                  <a:gd name="T9" fmla="*/ 31 h 37"/>
                  <a:gd name="T10" fmla="*/ 0 w 42"/>
                  <a:gd name="T11" fmla="*/ 17 h 37"/>
                  <a:gd name="T12" fmla="*/ 5 w 42"/>
                  <a:gd name="T13" fmla="*/ 4 h 37"/>
                  <a:gd name="T14" fmla="*/ 18 w 42"/>
                  <a:gd name="T15" fmla="*/ 0 h 37"/>
                  <a:gd name="T16" fmla="*/ 24 w 42"/>
                  <a:gd name="T17" fmla="*/ 0 h 37"/>
                  <a:gd name="T18" fmla="*/ 24 w 42"/>
                  <a:gd name="T19" fmla="*/ 25 h 37"/>
                  <a:gd name="T20" fmla="*/ 31 w 42"/>
                  <a:gd name="T21" fmla="*/ 22 h 37"/>
                  <a:gd name="T22" fmla="*/ 33 w 42"/>
                  <a:gd name="T23" fmla="*/ 14 h 37"/>
                  <a:gd name="T24" fmla="*/ 32 w 42"/>
                  <a:gd name="T25" fmla="*/ 8 h 37"/>
                  <a:gd name="T26" fmla="*/ 30 w 42"/>
                  <a:gd name="T27" fmla="*/ 2 h 37"/>
                  <a:gd name="T28" fmla="*/ 39 w 42"/>
                  <a:gd name="T29" fmla="*/ 2 h 37"/>
                  <a:gd name="T30" fmla="*/ 8 w 42"/>
                  <a:gd name="T31" fmla="*/ 17 h 37"/>
                  <a:gd name="T32" fmla="*/ 17 w 42"/>
                  <a:gd name="T33" fmla="*/ 26 h 37"/>
                  <a:gd name="T34" fmla="*/ 17 w 42"/>
                  <a:gd name="T35" fmla="*/ 10 h 37"/>
                  <a:gd name="T36" fmla="*/ 11 w 42"/>
                  <a:gd name="T37" fmla="*/ 12 h 37"/>
                  <a:gd name="T38" fmla="*/ 8 w 42"/>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37">
                    <a:moveTo>
                      <a:pt x="39" y="2"/>
                    </a:moveTo>
                    <a:cubicBezTo>
                      <a:pt x="41" y="6"/>
                      <a:pt x="42" y="10"/>
                      <a:pt x="42" y="16"/>
                    </a:cubicBezTo>
                    <a:cubicBezTo>
                      <a:pt x="42" y="22"/>
                      <a:pt x="40" y="28"/>
                      <a:pt x="36" y="31"/>
                    </a:cubicBezTo>
                    <a:cubicBezTo>
                      <a:pt x="33" y="35"/>
                      <a:pt x="28" y="37"/>
                      <a:pt x="21" y="37"/>
                    </a:cubicBezTo>
                    <a:cubicBezTo>
                      <a:pt x="14" y="37"/>
                      <a:pt x="9" y="35"/>
                      <a:pt x="6" y="31"/>
                    </a:cubicBezTo>
                    <a:cubicBezTo>
                      <a:pt x="2" y="28"/>
                      <a:pt x="0" y="23"/>
                      <a:pt x="0" y="17"/>
                    </a:cubicBezTo>
                    <a:cubicBezTo>
                      <a:pt x="0" y="11"/>
                      <a:pt x="2" y="7"/>
                      <a:pt x="5" y="4"/>
                    </a:cubicBezTo>
                    <a:cubicBezTo>
                      <a:pt x="8" y="1"/>
                      <a:pt x="13" y="0"/>
                      <a:pt x="18" y="0"/>
                    </a:cubicBezTo>
                    <a:cubicBezTo>
                      <a:pt x="24" y="0"/>
                      <a:pt x="24" y="0"/>
                      <a:pt x="24" y="0"/>
                    </a:cubicBezTo>
                    <a:cubicBezTo>
                      <a:pt x="24" y="25"/>
                      <a:pt x="24" y="25"/>
                      <a:pt x="24" y="25"/>
                    </a:cubicBezTo>
                    <a:cubicBezTo>
                      <a:pt x="27" y="25"/>
                      <a:pt x="29" y="24"/>
                      <a:pt x="31" y="22"/>
                    </a:cubicBezTo>
                    <a:cubicBezTo>
                      <a:pt x="32" y="20"/>
                      <a:pt x="33" y="18"/>
                      <a:pt x="33" y="14"/>
                    </a:cubicBezTo>
                    <a:cubicBezTo>
                      <a:pt x="33" y="12"/>
                      <a:pt x="33" y="10"/>
                      <a:pt x="32" y="8"/>
                    </a:cubicBezTo>
                    <a:cubicBezTo>
                      <a:pt x="32" y="6"/>
                      <a:pt x="31" y="4"/>
                      <a:pt x="30" y="2"/>
                    </a:cubicBezTo>
                    <a:lnTo>
                      <a:pt x="39" y="2"/>
                    </a:lnTo>
                    <a:close/>
                    <a:moveTo>
                      <a:pt x="8" y="17"/>
                    </a:moveTo>
                    <a:cubicBezTo>
                      <a:pt x="8" y="22"/>
                      <a:pt x="11" y="25"/>
                      <a:pt x="17" y="26"/>
                    </a:cubicBezTo>
                    <a:cubicBezTo>
                      <a:pt x="17" y="10"/>
                      <a:pt x="17" y="10"/>
                      <a:pt x="17" y="10"/>
                    </a:cubicBezTo>
                    <a:cubicBezTo>
                      <a:pt x="14" y="10"/>
                      <a:pt x="12" y="11"/>
                      <a:pt x="11" y="12"/>
                    </a:cubicBezTo>
                    <a:cubicBezTo>
                      <a:pt x="9" y="13"/>
                      <a:pt x="8" y="15"/>
                      <a:pt x="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9" name="Freeform 44">
                <a:extLst>
                  <a:ext uri="{FF2B5EF4-FFF2-40B4-BE49-F238E27FC236}">
                    <a16:creationId xmlns:a16="http://schemas.microsoft.com/office/drawing/2014/main" id="{6FBE6CCC-F398-36FC-77DB-0A37C2408F5A}"/>
                  </a:ext>
                </a:extLst>
              </p:cNvPr>
              <p:cNvSpPr>
                <a:spLocks/>
              </p:cNvSpPr>
              <p:nvPr/>
            </p:nvSpPr>
            <p:spPr bwMode="auto">
              <a:xfrm>
                <a:off x="993563" y="4764550"/>
                <a:ext cx="176378" cy="115176"/>
              </a:xfrm>
              <a:custGeom>
                <a:avLst/>
                <a:gdLst>
                  <a:gd name="T0" fmla="*/ 366 w 366"/>
                  <a:gd name="T1" fmla="*/ 239 h 239"/>
                  <a:gd name="T2" fmla="*/ 0 w 366"/>
                  <a:gd name="T3" fmla="*/ 239 h 239"/>
                  <a:gd name="T4" fmla="*/ 0 w 366"/>
                  <a:gd name="T5" fmla="*/ 7 h 239"/>
                  <a:gd name="T6" fmla="*/ 67 w 366"/>
                  <a:gd name="T7" fmla="*/ 7 h 239"/>
                  <a:gd name="T8" fmla="*/ 67 w 366"/>
                  <a:gd name="T9" fmla="*/ 166 h 239"/>
                  <a:gd name="T10" fmla="*/ 146 w 366"/>
                  <a:gd name="T11" fmla="*/ 166 h 239"/>
                  <a:gd name="T12" fmla="*/ 146 w 366"/>
                  <a:gd name="T13" fmla="*/ 20 h 239"/>
                  <a:gd name="T14" fmla="*/ 213 w 366"/>
                  <a:gd name="T15" fmla="*/ 20 h 239"/>
                  <a:gd name="T16" fmla="*/ 213 w 366"/>
                  <a:gd name="T17" fmla="*/ 166 h 239"/>
                  <a:gd name="T18" fmla="*/ 299 w 366"/>
                  <a:gd name="T19" fmla="*/ 166 h 239"/>
                  <a:gd name="T20" fmla="*/ 299 w 366"/>
                  <a:gd name="T21" fmla="*/ 0 h 239"/>
                  <a:gd name="T22" fmla="*/ 366 w 366"/>
                  <a:gd name="T23" fmla="*/ 0 h 239"/>
                  <a:gd name="T24" fmla="*/ 366 w 366"/>
                  <a:gd name="T2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239">
                    <a:moveTo>
                      <a:pt x="366" y="239"/>
                    </a:moveTo>
                    <a:lnTo>
                      <a:pt x="0" y="239"/>
                    </a:lnTo>
                    <a:lnTo>
                      <a:pt x="0" y="7"/>
                    </a:lnTo>
                    <a:lnTo>
                      <a:pt x="67" y="7"/>
                    </a:lnTo>
                    <a:lnTo>
                      <a:pt x="67" y="166"/>
                    </a:lnTo>
                    <a:lnTo>
                      <a:pt x="146" y="166"/>
                    </a:lnTo>
                    <a:lnTo>
                      <a:pt x="146" y="20"/>
                    </a:lnTo>
                    <a:lnTo>
                      <a:pt x="213" y="20"/>
                    </a:lnTo>
                    <a:lnTo>
                      <a:pt x="213" y="166"/>
                    </a:lnTo>
                    <a:lnTo>
                      <a:pt x="299" y="166"/>
                    </a:lnTo>
                    <a:lnTo>
                      <a:pt x="299" y="0"/>
                    </a:lnTo>
                    <a:lnTo>
                      <a:pt x="366" y="0"/>
                    </a:lnTo>
                    <a:lnTo>
                      <a:pt x="366"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0" name="Freeform 45">
                <a:extLst>
                  <a:ext uri="{FF2B5EF4-FFF2-40B4-BE49-F238E27FC236}">
                    <a16:creationId xmlns:a16="http://schemas.microsoft.com/office/drawing/2014/main" id="{6F08B98F-00D6-0A96-62B1-37DD18F7CC5A}"/>
                  </a:ext>
                </a:extLst>
              </p:cNvPr>
              <p:cNvSpPr>
                <a:spLocks/>
              </p:cNvSpPr>
              <p:nvPr/>
            </p:nvSpPr>
            <p:spPr bwMode="auto">
              <a:xfrm>
                <a:off x="1038380" y="4617568"/>
                <a:ext cx="131560" cy="121440"/>
              </a:xfrm>
              <a:custGeom>
                <a:avLst/>
                <a:gdLst>
                  <a:gd name="T0" fmla="*/ 41 w 41"/>
                  <a:gd name="T1" fmla="*/ 38 h 38"/>
                  <a:gd name="T2" fmla="*/ 1 w 41"/>
                  <a:gd name="T3" fmla="*/ 38 h 38"/>
                  <a:gd name="T4" fmla="*/ 1 w 41"/>
                  <a:gd name="T5" fmla="*/ 30 h 38"/>
                  <a:gd name="T6" fmla="*/ 7 w 41"/>
                  <a:gd name="T7" fmla="*/ 29 h 38"/>
                  <a:gd name="T8" fmla="*/ 0 w 41"/>
                  <a:gd name="T9" fmla="*/ 14 h 38"/>
                  <a:gd name="T10" fmla="*/ 4 w 41"/>
                  <a:gd name="T11" fmla="*/ 4 h 38"/>
                  <a:gd name="T12" fmla="*/ 16 w 41"/>
                  <a:gd name="T13" fmla="*/ 0 h 38"/>
                  <a:gd name="T14" fmla="*/ 41 w 41"/>
                  <a:gd name="T15" fmla="*/ 0 h 38"/>
                  <a:gd name="T16" fmla="*/ 41 w 41"/>
                  <a:gd name="T17" fmla="*/ 12 h 38"/>
                  <a:gd name="T18" fmla="*/ 17 w 41"/>
                  <a:gd name="T19" fmla="*/ 12 h 38"/>
                  <a:gd name="T20" fmla="*/ 9 w 41"/>
                  <a:gd name="T21" fmla="*/ 18 h 38"/>
                  <a:gd name="T22" fmla="*/ 11 w 41"/>
                  <a:gd name="T23" fmla="*/ 23 h 38"/>
                  <a:gd name="T24" fmla="*/ 15 w 41"/>
                  <a:gd name="T25" fmla="*/ 26 h 38"/>
                  <a:gd name="T26" fmla="*/ 41 w 41"/>
                  <a:gd name="T27" fmla="*/ 26 h 38"/>
                  <a:gd name="T28" fmla="*/ 41 w 41"/>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8">
                    <a:moveTo>
                      <a:pt x="41" y="38"/>
                    </a:moveTo>
                    <a:cubicBezTo>
                      <a:pt x="1" y="38"/>
                      <a:pt x="1" y="38"/>
                      <a:pt x="1" y="38"/>
                    </a:cubicBezTo>
                    <a:cubicBezTo>
                      <a:pt x="1" y="30"/>
                      <a:pt x="1" y="30"/>
                      <a:pt x="1" y="30"/>
                    </a:cubicBezTo>
                    <a:cubicBezTo>
                      <a:pt x="7" y="29"/>
                      <a:pt x="7" y="29"/>
                      <a:pt x="7" y="29"/>
                    </a:cubicBezTo>
                    <a:cubicBezTo>
                      <a:pt x="2" y="25"/>
                      <a:pt x="0" y="20"/>
                      <a:pt x="0" y="14"/>
                    </a:cubicBezTo>
                    <a:cubicBezTo>
                      <a:pt x="0" y="10"/>
                      <a:pt x="1" y="6"/>
                      <a:pt x="4" y="4"/>
                    </a:cubicBezTo>
                    <a:cubicBezTo>
                      <a:pt x="7" y="2"/>
                      <a:pt x="11" y="0"/>
                      <a:pt x="16" y="0"/>
                    </a:cubicBezTo>
                    <a:cubicBezTo>
                      <a:pt x="41" y="0"/>
                      <a:pt x="41" y="0"/>
                      <a:pt x="41" y="0"/>
                    </a:cubicBezTo>
                    <a:cubicBezTo>
                      <a:pt x="41" y="12"/>
                      <a:pt x="41" y="12"/>
                      <a:pt x="41" y="12"/>
                    </a:cubicBezTo>
                    <a:cubicBezTo>
                      <a:pt x="17" y="12"/>
                      <a:pt x="17" y="12"/>
                      <a:pt x="17" y="12"/>
                    </a:cubicBezTo>
                    <a:cubicBezTo>
                      <a:pt x="12" y="12"/>
                      <a:pt x="9" y="14"/>
                      <a:pt x="9" y="18"/>
                    </a:cubicBezTo>
                    <a:cubicBezTo>
                      <a:pt x="9" y="20"/>
                      <a:pt x="10" y="21"/>
                      <a:pt x="11" y="23"/>
                    </a:cubicBezTo>
                    <a:cubicBezTo>
                      <a:pt x="12" y="24"/>
                      <a:pt x="14" y="26"/>
                      <a:pt x="15" y="26"/>
                    </a:cubicBezTo>
                    <a:cubicBezTo>
                      <a:pt x="41" y="26"/>
                      <a:pt x="41" y="26"/>
                      <a:pt x="41" y="26"/>
                    </a:cubicBezTo>
                    <a:lnTo>
                      <a:pt x="41"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1" name="Freeform 46">
                <a:extLst>
                  <a:ext uri="{FF2B5EF4-FFF2-40B4-BE49-F238E27FC236}">
                    <a16:creationId xmlns:a16="http://schemas.microsoft.com/office/drawing/2014/main" id="{6084C18F-A119-C483-36B6-F0A781AE81A3}"/>
                  </a:ext>
                </a:extLst>
              </p:cNvPr>
              <p:cNvSpPr>
                <a:spLocks/>
              </p:cNvSpPr>
              <p:nvPr/>
            </p:nvSpPr>
            <p:spPr bwMode="auto">
              <a:xfrm>
                <a:off x="1006574" y="4514922"/>
                <a:ext cx="163366" cy="89635"/>
              </a:xfrm>
              <a:custGeom>
                <a:avLst/>
                <a:gdLst>
                  <a:gd name="T0" fmla="*/ 37 w 51"/>
                  <a:gd name="T1" fmla="*/ 21 h 28"/>
                  <a:gd name="T2" fmla="*/ 20 w 51"/>
                  <a:gd name="T3" fmla="*/ 21 h 28"/>
                  <a:gd name="T4" fmla="*/ 20 w 51"/>
                  <a:gd name="T5" fmla="*/ 28 h 28"/>
                  <a:gd name="T6" fmla="*/ 14 w 51"/>
                  <a:gd name="T7" fmla="*/ 28 h 28"/>
                  <a:gd name="T8" fmla="*/ 11 w 51"/>
                  <a:gd name="T9" fmla="*/ 20 h 28"/>
                  <a:gd name="T10" fmla="*/ 0 w 51"/>
                  <a:gd name="T11" fmla="*/ 17 h 28"/>
                  <a:gd name="T12" fmla="*/ 0 w 51"/>
                  <a:gd name="T13" fmla="*/ 9 h 28"/>
                  <a:gd name="T14" fmla="*/ 11 w 51"/>
                  <a:gd name="T15" fmla="*/ 9 h 28"/>
                  <a:gd name="T16" fmla="*/ 11 w 51"/>
                  <a:gd name="T17" fmla="*/ 1 h 28"/>
                  <a:gd name="T18" fmla="*/ 20 w 51"/>
                  <a:gd name="T19" fmla="*/ 1 h 28"/>
                  <a:gd name="T20" fmla="*/ 20 w 51"/>
                  <a:gd name="T21" fmla="*/ 9 h 28"/>
                  <a:gd name="T22" fmla="*/ 37 w 51"/>
                  <a:gd name="T23" fmla="*/ 9 h 28"/>
                  <a:gd name="T24" fmla="*/ 41 w 51"/>
                  <a:gd name="T25" fmla="*/ 8 h 28"/>
                  <a:gd name="T26" fmla="*/ 42 w 51"/>
                  <a:gd name="T27" fmla="*/ 4 h 28"/>
                  <a:gd name="T28" fmla="*/ 42 w 51"/>
                  <a:gd name="T29" fmla="*/ 2 h 28"/>
                  <a:gd name="T30" fmla="*/ 42 w 51"/>
                  <a:gd name="T31" fmla="*/ 0 h 28"/>
                  <a:gd name="T32" fmla="*/ 51 w 51"/>
                  <a:gd name="T33" fmla="*/ 0 h 28"/>
                  <a:gd name="T34" fmla="*/ 51 w 51"/>
                  <a:gd name="T35" fmla="*/ 4 h 28"/>
                  <a:gd name="T36" fmla="*/ 51 w 51"/>
                  <a:gd name="T37" fmla="*/ 7 h 28"/>
                  <a:gd name="T38" fmla="*/ 48 w 51"/>
                  <a:gd name="T39" fmla="*/ 17 h 28"/>
                  <a:gd name="T40" fmla="*/ 37 w 51"/>
                  <a:gd name="T41"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28">
                    <a:moveTo>
                      <a:pt x="37" y="21"/>
                    </a:moveTo>
                    <a:cubicBezTo>
                      <a:pt x="20" y="21"/>
                      <a:pt x="20" y="21"/>
                      <a:pt x="20" y="21"/>
                    </a:cubicBezTo>
                    <a:cubicBezTo>
                      <a:pt x="20" y="28"/>
                      <a:pt x="20" y="28"/>
                      <a:pt x="20" y="28"/>
                    </a:cubicBezTo>
                    <a:cubicBezTo>
                      <a:pt x="14" y="28"/>
                      <a:pt x="14" y="28"/>
                      <a:pt x="14" y="28"/>
                    </a:cubicBezTo>
                    <a:cubicBezTo>
                      <a:pt x="11" y="20"/>
                      <a:pt x="11" y="20"/>
                      <a:pt x="11" y="20"/>
                    </a:cubicBezTo>
                    <a:cubicBezTo>
                      <a:pt x="0" y="17"/>
                      <a:pt x="0" y="17"/>
                      <a:pt x="0" y="17"/>
                    </a:cubicBezTo>
                    <a:cubicBezTo>
                      <a:pt x="0" y="9"/>
                      <a:pt x="0" y="9"/>
                      <a:pt x="0" y="9"/>
                    </a:cubicBezTo>
                    <a:cubicBezTo>
                      <a:pt x="11" y="9"/>
                      <a:pt x="11" y="9"/>
                      <a:pt x="11" y="9"/>
                    </a:cubicBezTo>
                    <a:cubicBezTo>
                      <a:pt x="11" y="1"/>
                      <a:pt x="11" y="1"/>
                      <a:pt x="11" y="1"/>
                    </a:cubicBezTo>
                    <a:cubicBezTo>
                      <a:pt x="20" y="1"/>
                      <a:pt x="20" y="1"/>
                      <a:pt x="20" y="1"/>
                    </a:cubicBezTo>
                    <a:cubicBezTo>
                      <a:pt x="20" y="9"/>
                      <a:pt x="20" y="9"/>
                      <a:pt x="20" y="9"/>
                    </a:cubicBezTo>
                    <a:cubicBezTo>
                      <a:pt x="37" y="9"/>
                      <a:pt x="37" y="9"/>
                      <a:pt x="37" y="9"/>
                    </a:cubicBezTo>
                    <a:cubicBezTo>
                      <a:pt x="38" y="9"/>
                      <a:pt x="40" y="9"/>
                      <a:pt x="41" y="8"/>
                    </a:cubicBezTo>
                    <a:cubicBezTo>
                      <a:pt x="42" y="7"/>
                      <a:pt x="42" y="5"/>
                      <a:pt x="42" y="4"/>
                    </a:cubicBezTo>
                    <a:cubicBezTo>
                      <a:pt x="42" y="3"/>
                      <a:pt x="42" y="3"/>
                      <a:pt x="42" y="2"/>
                    </a:cubicBezTo>
                    <a:cubicBezTo>
                      <a:pt x="42" y="1"/>
                      <a:pt x="42" y="1"/>
                      <a:pt x="42" y="0"/>
                    </a:cubicBezTo>
                    <a:cubicBezTo>
                      <a:pt x="51" y="0"/>
                      <a:pt x="51" y="0"/>
                      <a:pt x="51" y="0"/>
                    </a:cubicBezTo>
                    <a:cubicBezTo>
                      <a:pt x="51" y="2"/>
                      <a:pt x="51" y="3"/>
                      <a:pt x="51" y="4"/>
                    </a:cubicBezTo>
                    <a:cubicBezTo>
                      <a:pt x="51" y="5"/>
                      <a:pt x="51" y="6"/>
                      <a:pt x="51" y="7"/>
                    </a:cubicBezTo>
                    <a:cubicBezTo>
                      <a:pt x="51" y="11"/>
                      <a:pt x="50" y="15"/>
                      <a:pt x="48" y="17"/>
                    </a:cubicBezTo>
                    <a:cubicBezTo>
                      <a:pt x="46" y="20"/>
                      <a:pt x="42" y="21"/>
                      <a:pt x="3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2" name="Freeform 47">
                <a:extLst>
                  <a:ext uri="{FF2B5EF4-FFF2-40B4-BE49-F238E27FC236}">
                    <a16:creationId xmlns:a16="http://schemas.microsoft.com/office/drawing/2014/main" id="{2B6F9CD4-77A4-DBF0-E0AC-DF45E2BF5190}"/>
                  </a:ext>
                </a:extLst>
              </p:cNvPr>
              <p:cNvSpPr>
                <a:spLocks noEditPoints="1"/>
              </p:cNvSpPr>
              <p:nvPr/>
            </p:nvSpPr>
            <p:spPr bwMode="auto">
              <a:xfrm>
                <a:off x="1038380" y="4383844"/>
                <a:ext cx="134452" cy="118549"/>
              </a:xfrm>
              <a:custGeom>
                <a:avLst/>
                <a:gdLst>
                  <a:gd name="T0" fmla="*/ 39 w 42"/>
                  <a:gd name="T1" fmla="*/ 2 h 37"/>
                  <a:gd name="T2" fmla="*/ 42 w 42"/>
                  <a:gd name="T3" fmla="*/ 16 h 37"/>
                  <a:gd name="T4" fmla="*/ 36 w 42"/>
                  <a:gd name="T5" fmla="*/ 31 h 37"/>
                  <a:gd name="T6" fmla="*/ 21 w 42"/>
                  <a:gd name="T7" fmla="*/ 37 h 37"/>
                  <a:gd name="T8" fmla="*/ 6 w 42"/>
                  <a:gd name="T9" fmla="*/ 32 h 37"/>
                  <a:gd name="T10" fmla="*/ 0 w 42"/>
                  <a:gd name="T11" fmla="*/ 17 h 37"/>
                  <a:gd name="T12" fmla="*/ 5 w 42"/>
                  <a:gd name="T13" fmla="*/ 4 h 37"/>
                  <a:gd name="T14" fmla="*/ 18 w 42"/>
                  <a:gd name="T15" fmla="*/ 0 h 37"/>
                  <a:gd name="T16" fmla="*/ 24 w 42"/>
                  <a:gd name="T17" fmla="*/ 0 h 37"/>
                  <a:gd name="T18" fmla="*/ 24 w 42"/>
                  <a:gd name="T19" fmla="*/ 25 h 37"/>
                  <a:gd name="T20" fmla="*/ 31 w 42"/>
                  <a:gd name="T21" fmla="*/ 22 h 37"/>
                  <a:gd name="T22" fmla="*/ 33 w 42"/>
                  <a:gd name="T23" fmla="*/ 14 h 37"/>
                  <a:gd name="T24" fmla="*/ 32 w 42"/>
                  <a:gd name="T25" fmla="*/ 8 h 37"/>
                  <a:gd name="T26" fmla="*/ 30 w 42"/>
                  <a:gd name="T27" fmla="*/ 2 h 37"/>
                  <a:gd name="T28" fmla="*/ 39 w 42"/>
                  <a:gd name="T29" fmla="*/ 2 h 37"/>
                  <a:gd name="T30" fmla="*/ 8 w 42"/>
                  <a:gd name="T31" fmla="*/ 17 h 37"/>
                  <a:gd name="T32" fmla="*/ 17 w 42"/>
                  <a:gd name="T33" fmla="*/ 26 h 37"/>
                  <a:gd name="T34" fmla="*/ 17 w 42"/>
                  <a:gd name="T35" fmla="*/ 10 h 37"/>
                  <a:gd name="T36" fmla="*/ 11 w 42"/>
                  <a:gd name="T37" fmla="*/ 12 h 37"/>
                  <a:gd name="T38" fmla="*/ 8 w 42"/>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37">
                    <a:moveTo>
                      <a:pt x="39" y="2"/>
                    </a:moveTo>
                    <a:cubicBezTo>
                      <a:pt x="41" y="6"/>
                      <a:pt x="42" y="10"/>
                      <a:pt x="42" y="16"/>
                    </a:cubicBezTo>
                    <a:cubicBezTo>
                      <a:pt x="42" y="22"/>
                      <a:pt x="40" y="28"/>
                      <a:pt x="36" y="31"/>
                    </a:cubicBezTo>
                    <a:cubicBezTo>
                      <a:pt x="33" y="35"/>
                      <a:pt x="28" y="37"/>
                      <a:pt x="21" y="37"/>
                    </a:cubicBezTo>
                    <a:cubicBezTo>
                      <a:pt x="14" y="37"/>
                      <a:pt x="9" y="35"/>
                      <a:pt x="6" y="32"/>
                    </a:cubicBezTo>
                    <a:cubicBezTo>
                      <a:pt x="2" y="28"/>
                      <a:pt x="0" y="23"/>
                      <a:pt x="0" y="17"/>
                    </a:cubicBezTo>
                    <a:cubicBezTo>
                      <a:pt x="0" y="11"/>
                      <a:pt x="2" y="7"/>
                      <a:pt x="5" y="4"/>
                    </a:cubicBezTo>
                    <a:cubicBezTo>
                      <a:pt x="8" y="1"/>
                      <a:pt x="13" y="0"/>
                      <a:pt x="18" y="0"/>
                    </a:cubicBezTo>
                    <a:cubicBezTo>
                      <a:pt x="24" y="0"/>
                      <a:pt x="24" y="0"/>
                      <a:pt x="24" y="0"/>
                    </a:cubicBezTo>
                    <a:cubicBezTo>
                      <a:pt x="24" y="25"/>
                      <a:pt x="24" y="25"/>
                      <a:pt x="24" y="25"/>
                    </a:cubicBezTo>
                    <a:cubicBezTo>
                      <a:pt x="27" y="25"/>
                      <a:pt x="29" y="24"/>
                      <a:pt x="31" y="22"/>
                    </a:cubicBezTo>
                    <a:cubicBezTo>
                      <a:pt x="32" y="20"/>
                      <a:pt x="33" y="18"/>
                      <a:pt x="33" y="14"/>
                    </a:cubicBezTo>
                    <a:cubicBezTo>
                      <a:pt x="33" y="12"/>
                      <a:pt x="33" y="10"/>
                      <a:pt x="32" y="8"/>
                    </a:cubicBezTo>
                    <a:cubicBezTo>
                      <a:pt x="32" y="6"/>
                      <a:pt x="31" y="4"/>
                      <a:pt x="30" y="2"/>
                    </a:cubicBezTo>
                    <a:lnTo>
                      <a:pt x="39" y="2"/>
                    </a:lnTo>
                    <a:close/>
                    <a:moveTo>
                      <a:pt x="8" y="17"/>
                    </a:moveTo>
                    <a:cubicBezTo>
                      <a:pt x="8" y="22"/>
                      <a:pt x="11" y="25"/>
                      <a:pt x="17" y="26"/>
                    </a:cubicBezTo>
                    <a:cubicBezTo>
                      <a:pt x="17" y="10"/>
                      <a:pt x="17" y="10"/>
                      <a:pt x="17" y="10"/>
                    </a:cubicBezTo>
                    <a:cubicBezTo>
                      <a:pt x="14" y="10"/>
                      <a:pt x="12" y="11"/>
                      <a:pt x="11" y="12"/>
                    </a:cubicBezTo>
                    <a:cubicBezTo>
                      <a:pt x="9" y="13"/>
                      <a:pt x="8" y="15"/>
                      <a:pt x="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3" name="Freeform 48">
                <a:extLst>
                  <a:ext uri="{FF2B5EF4-FFF2-40B4-BE49-F238E27FC236}">
                    <a16:creationId xmlns:a16="http://schemas.microsoft.com/office/drawing/2014/main" id="{A1D72F47-70B6-209D-E18E-3974CB012122}"/>
                  </a:ext>
                </a:extLst>
              </p:cNvPr>
              <p:cNvSpPr>
                <a:spLocks/>
              </p:cNvSpPr>
              <p:nvPr/>
            </p:nvSpPr>
            <p:spPr bwMode="auto">
              <a:xfrm>
                <a:off x="1041754" y="4284571"/>
                <a:ext cx="128187" cy="73732"/>
              </a:xfrm>
              <a:custGeom>
                <a:avLst/>
                <a:gdLst>
                  <a:gd name="T0" fmla="*/ 40 w 40"/>
                  <a:gd name="T1" fmla="*/ 12 h 23"/>
                  <a:gd name="T2" fmla="*/ 40 w 40"/>
                  <a:gd name="T3" fmla="*/ 23 h 23"/>
                  <a:gd name="T4" fmla="*/ 0 w 40"/>
                  <a:gd name="T5" fmla="*/ 23 h 23"/>
                  <a:gd name="T6" fmla="*/ 0 w 40"/>
                  <a:gd name="T7" fmla="*/ 16 h 23"/>
                  <a:gd name="T8" fmla="*/ 6 w 40"/>
                  <a:gd name="T9" fmla="*/ 14 h 23"/>
                  <a:gd name="T10" fmla="*/ 1 w 40"/>
                  <a:gd name="T11" fmla="*/ 9 h 23"/>
                  <a:gd name="T12" fmla="*/ 0 w 40"/>
                  <a:gd name="T13" fmla="*/ 2 h 23"/>
                  <a:gd name="T14" fmla="*/ 0 w 40"/>
                  <a:gd name="T15" fmla="*/ 0 h 23"/>
                  <a:gd name="T16" fmla="*/ 10 w 40"/>
                  <a:gd name="T17" fmla="*/ 0 h 23"/>
                  <a:gd name="T18" fmla="*/ 10 w 40"/>
                  <a:gd name="T19" fmla="*/ 2 h 23"/>
                  <a:gd name="T20" fmla="*/ 12 w 40"/>
                  <a:gd name="T21" fmla="*/ 8 h 23"/>
                  <a:gd name="T22" fmla="*/ 18 w 40"/>
                  <a:gd name="T23" fmla="*/ 12 h 23"/>
                  <a:gd name="T24" fmla="*/ 40 w 40"/>
                  <a:gd name="T25"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40" y="12"/>
                    </a:moveTo>
                    <a:cubicBezTo>
                      <a:pt x="40" y="23"/>
                      <a:pt x="40" y="23"/>
                      <a:pt x="40" y="23"/>
                    </a:cubicBezTo>
                    <a:cubicBezTo>
                      <a:pt x="0" y="23"/>
                      <a:pt x="0" y="23"/>
                      <a:pt x="0" y="23"/>
                    </a:cubicBezTo>
                    <a:cubicBezTo>
                      <a:pt x="0" y="16"/>
                      <a:pt x="0" y="16"/>
                      <a:pt x="0" y="16"/>
                    </a:cubicBezTo>
                    <a:cubicBezTo>
                      <a:pt x="6" y="14"/>
                      <a:pt x="6" y="14"/>
                      <a:pt x="6" y="14"/>
                    </a:cubicBezTo>
                    <a:cubicBezTo>
                      <a:pt x="4" y="13"/>
                      <a:pt x="2" y="11"/>
                      <a:pt x="1" y="9"/>
                    </a:cubicBezTo>
                    <a:cubicBezTo>
                      <a:pt x="0" y="7"/>
                      <a:pt x="0" y="5"/>
                      <a:pt x="0" y="2"/>
                    </a:cubicBezTo>
                    <a:cubicBezTo>
                      <a:pt x="0" y="1"/>
                      <a:pt x="0" y="0"/>
                      <a:pt x="0" y="0"/>
                    </a:cubicBezTo>
                    <a:cubicBezTo>
                      <a:pt x="10" y="0"/>
                      <a:pt x="10" y="0"/>
                      <a:pt x="10" y="0"/>
                    </a:cubicBezTo>
                    <a:cubicBezTo>
                      <a:pt x="10" y="2"/>
                      <a:pt x="10" y="2"/>
                      <a:pt x="10" y="2"/>
                    </a:cubicBezTo>
                    <a:cubicBezTo>
                      <a:pt x="10" y="5"/>
                      <a:pt x="11" y="7"/>
                      <a:pt x="12" y="8"/>
                    </a:cubicBezTo>
                    <a:cubicBezTo>
                      <a:pt x="14" y="10"/>
                      <a:pt x="15" y="11"/>
                      <a:pt x="18" y="12"/>
                    </a:cubicBez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4" name="Freeform 49">
                <a:extLst>
                  <a:ext uri="{FF2B5EF4-FFF2-40B4-BE49-F238E27FC236}">
                    <a16:creationId xmlns:a16="http://schemas.microsoft.com/office/drawing/2014/main" id="{5EE446FF-0502-9C1D-8ABC-C58C3534042E}"/>
                  </a:ext>
                </a:extLst>
              </p:cNvPr>
              <p:cNvSpPr>
                <a:spLocks noEditPoints="1"/>
              </p:cNvSpPr>
              <p:nvPr/>
            </p:nvSpPr>
            <p:spPr bwMode="auto">
              <a:xfrm>
                <a:off x="1038380" y="4137590"/>
                <a:ext cx="179269" cy="121440"/>
              </a:xfrm>
              <a:custGeom>
                <a:avLst/>
                <a:gdLst>
                  <a:gd name="T0" fmla="*/ 56 w 56"/>
                  <a:gd name="T1" fmla="*/ 38 h 38"/>
                  <a:gd name="T2" fmla="*/ 1 w 56"/>
                  <a:gd name="T3" fmla="*/ 38 h 38"/>
                  <a:gd name="T4" fmla="*/ 1 w 56"/>
                  <a:gd name="T5" fmla="*/ 31 h 38"/>
                  <a:gd name="T6" fmla="*/ 7 w 56"/>
                  <a:gd name="T7" fmla="*/ 29 h 38"/>
                  <a:gd name="T8" fmla="*/ 0 w 56"/>
                  <a:gd name="T9" fmla="*/ 17 h 38"/>
                  <a:gd name="T10" fmla="*/ 6 w 56"/>
                  <a:gd name="T11" fmla="*/ 4 h 38"/>
                  <a:gd name="T12" fmla="*/ 21 w 56"/>
                  <a:gd name="T13" fmla="*/ 0 h 38"/>
                  <a:gd name="T14" fmla="*/ 36 w 56"/>
                  <a:gd name="T15" fmla="*/ 4 h 38"/>
                  <a:gd name="T16" fmla="*/ 42 w 56"/>
                  <a:gd name="T17" fmla="*/ 17 h 38"/>
                  <a:gd name="T18" fmla="*/ 38 w 56"/>
                  <a:gd name="T19" fmla="*/ 27 h 38"/>
                  <a:gd name="T20" fmla="*/ 56 w 56"/>
                  <a:gd name="T21" fmla="*/ 27 h 38"/>
                  <a:gd name="T22" fmla="*/ 56 w 56"/>
                  <a:gd name="T23" fmla="*/ 38 h 38"/>
                  <a:gd name="T24" fmla="*/ 8 w 56"/>
                  <a:gd name="T25" fmla="*/ 19 h 38"/>
                  <a:gd name="T26" fmla="*/ 10 w 56"/>
                  <a:gd name="T27" fmla="*/ 24 h 38"/>
                  <a:gd name="T28" fmla="*/ 13 w 56"/>
                  <a:gd name="T29" fmla="*/ 27 h 38"/>
                  <a:gd name="T30" fmla="*/ 30 w 56"/>
                  <a:gd name="T31" fmla="*/ 27 h 38"/>
                  <a:gd name="T32" fmla="*/ 33 w 56"/>
                  <a:gd name="T33" fmla="*/ 19 h 38"/>
                  <a:gd name="T34" fmla="*/ 30 w 56"/>
                  <a:gd name="T35" fmla="*/ 13 h 38"/>
                  <a:gd name="T36" fmla="*/ 21 w 56"/>
                  <a:gd name="T37" fmla="*/ 11 h 38"/>
                  <a:gd name="T38" fmla="*/ 12 w 56"/>
                  <a:gd name="T39" fmla="*/ 13 h 38"/>
                  <a:gd name="T40" fmla="*/ 8 w 56"/>
                  <a:gd name="T41" fmla="*/ 19 h 38"/>
                  <a:gd name="T42" fmla="*/ 16 w 56"/>
                  <a:gd name="T43" fmla="*/ 28 h 38"/>
                  <a:gd name="T44" fmla="*/ 15 w 56"/>
                  <a:gd name="T45" fmla="*/ 28 h 38"/>
                  <a:gd name="T46" fmla="*/ 16 w 56"/>
                  <a:gd name="T4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38">
                    <a:moveTo>
                      <a:pt x="56" y="38"/>
                    </a:moveTo>
                    <a:cubicBezTo>
                      <a:pt x="1" y="38"/>
                      <a:pt x="1" y="38"/>
                      <a:pt x="1" y="38"/>
                    </a:cubicBezTo>
                    <a:cubicBezTo>
                      <a:pt x="1" y="31"/>
                      <a:pt x="1" y="31"/>
                      <a:pt x="1" y="31"/>
                    </a:cubicBezTo>
                    <a:cubicBezTo>
                      <a:pt x="7" y="29"/>
                      <a:pt x="7" y="29"/>
                      <a:pt x="7" y="29"/>
                    </a:cubicBezTo>
                    <a:cubicBezTo>
                      <a:pt x="2" y="26"/>
                      <a:pt x="0" y="22"/>
                      <a:pt x="0" y="17"/>
                    </a:cubicBezTo>
                    <a:cubicBezTo>
                      <a:pt x="0" y="12"/>
                      <a:pt x="2" y="7"/>
                      <a:pt x="6" y="4"/>
                    </a:cubicBezTo>
                    <a:cubicBezTo>
                      <a:pt x="9" y="1"/>
                      <a:pt x="14" y="0"/>
                      <a:pt x="21" y="0"/>
                    </a:cubicBezTo>
                    <a:cubicBezTo>
                      <a:pt x="27" y="0"/>
                      <a:pt x="33" y="1"/>
                      <a:pt x="36" y="4"/>
                    </a:cubicBezTo>
                    <a:cubicBezTo>
                      <a:pt x="40" y="7"/>
                      <a:pt x="42" y="11"/>
                      <a:pt x="42" y="17"/>
                    </a:cubicBezTo>
                    <a:cubicBezTo>
                      <a:pt x="42" y="21"/>
                      <a:pt x="40" y="24"/>
                      <a:pt x="38" y="27"/>
                    </a:cubicBezTo>
                    <a:cubicBezTo>
                      <a:pt x="56" y="27"/>
                      <a:pt x="56" y="27"/>
                      <a:pt x="56" y="27"/>
                    </a:cubicBezTo>
                    <a:lnTo>
                      <a:pt x="56" y="38"/>
                    </a:lnTo>
                    <a:close/>
                    <a:moveTo>
                      <a:pt x="8" y="19"/>
                    </a:moveTo>
                    <a:cubicBezTo>
                      <a:pt x="8" y="21"/>
                      <a:pt x="9" y="22"/>
                      <a:pt x="10" y="24"/>
                    </a:cubicBezTo>
                    <a:cubicBezTo>
                      <a:pt x="10" y="25"/>
                      <a:pt x="11" y="26"/>
                      <a:pt x="13" y="27"/>
                    </a:cubicBezTo>
                    <a:cubicBezTo>
                      <a:pt x="30" y="27"/>
                      <a:pt x="30" y="27"/>
                      <a:pt x="30" y="27"/>
                    </a:cubicBezTo>
                    <a:cubicBezTo>
                      <a:pt x="32" y="25"/>
                      <a:pt x="33" y="22"/>
                      <a:pt x="33" y="19"/>
                    </a:cubicBezTo>
                    <a:cubicBezTo>
                      <a:pt x="33" y="17"/>
                      <a:pt x="32" y="15"/>
                      <a:pt x="30" y="13"/>
                    </a:cubicBezTo>
                    <a:cubicBezTo>
                      <a:pt x="28" y="12"/>
                      <a:pt x="25" y="11"/>
                      <a:pt x="21" y="11"/>
                    </a:cubicBezTo>
                    <a:cubicBezTo>
                      <a:pt x="17" y="11"/>
                      <a:pt x="14" y="12"/>
                      <a:pt x="12" y="13"/>
                    </a:cubicBezTo>
                    <a:cubicBezTo>
                      <a:pt x="10" y="15"/>
                      <a:pt x="8" y="17"/>
                      <a:pt x="8" y="19"/>
                    </a:cubicBezTo>
                    <a:close/>
                    <a:moveTo>
                      <a:pt x="16" y="28"/>
                    </a:moveTo>
                    <a:cubicBezTo>
                      <a:pt x="15" y="28"/>
                      <a:pt x="15" y="28"/>
                      <a:pt x="15" y="28"/>
                    </a:cubicBezTo>
                    <a:cubicBezTo>
                      <a:pt x="15" y="28"/>
                      <a:pt x="16" y="28"/>
                      <a:pt x="16"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5" name="Freeform 50">
                <a:extLst>
                  <a:ext uri="{FF2B5EF4-FFF2-40B4-BE49-F238E27FC236}">
                    <a16:creationId xmlns:a16="http://schemas.microsoft.com/office/drawing/2014/main" id="{5937E485-5158-A8FB-5423-3930997443FE}"/>
                  </a:ext>
                </a:extLst>
              </p:cNvPr>
              <p:cNvSpPr>
                <a:spLocks/>
              </p:cNvSpPr>
              <p:nvPr/>
            </p:nvSpPr>
            <p:spPr bwMode="auto">
              <a:xfrm>
                <a:off x="1041754" y="4034944"/>
                <a:ext cx="128187" cy="77105"/>
              </a:xfrm>
              <a:custGeom>
                <a:avLst/>
                <a:gdLst>
                  <a:gd name="T0" fmla="*/ 40 w 40"/>
                  <a:gd name="T1" fmla="*/ 13 h 24"/>
                  <a:gd name="T2" fmla="*/ 40 w 40"/>
                  <a:gd name="T3" fmla="*/ 24 h 24"/>
                  <a:gd name="T4" fmla="*/ 0 w 40"/>
                  <a:gd name="T5" fmla="*/ 24 h 24"/>
                  <a:gd name="T6" fmla="*/ 0 w 40"/>
                  <a:gd name="T7" fmla="*/ 16 h 24"/>
                  <a:gd name="T8" fmla="*/ 6 w 40"/>
                  <a:gd name="T9" fmla="*/ 15 h 24"/>
                  <a:gd name="T10" fmla="*/ 1 w 40"/>
                  <a:gd name="T11" fmla="*/ 10 h 24"/>
                  <a:gd name="T12" fmla="*/ 0 w 40"/>
                  <a:gd name="T13" fmla="*/ 3 h 24"/>
                  <a:gd name="T14" fmla="*/ 0 w 40"/>
                  <a:gd name="T15" fmla="*/ 0 h 24"/>
                  <a:gd name="T16" fmla="*/ 10 w 40"/>
                  <a:gd name="T17" fmla="*/ 0 h 24"/>
                  <a:gd name="T18" fmla="*/ 10 w 40"/>
                  <a:gd name="T19" fmla="*/ 3 h 24"/>
                  <a:gd name="T20" fmla="*/ 12 w 40"/>
                  <a:gd name="T21" fmla="*/ 9 h 24"/>
                  <a:gd name="T22" fmla="*/ 18 w 40"/>
                  <a:gd name="T23" fmla="*/ 13 h 24"/>
                  <a:gd name="T24" fmla="*/ 40 w 40"/>
                  <a:gd name="T2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4">
                    <a:moveTo>
                      <a:pt x="40" y="13"/>
                    </a:moveTo>
                    <a:cubicBezTo>
                      <a:pt x="40" y="24"/>
                      <a:pt x="40" y="24"/>
                      <a:pt x="40" y="24"/>
                    </a:cubicBezTo>
                    <a:cubicBezTo>
                      <a:pt x="0" y="24"/>
                      <a:pt x="0" y="24"/>
                      <a:pt x="0" y="24"/>
                    </a:cubicBezTo>
                    <a:cubicBezTo>
                      <a:pt x="0" y="16"/>
                      <a:pt x="0" y="16"/>
                      <a:pt x="0" y="16"/>
                    </a:cubicBezTo>
                    <a:cubicBezTo>
                      <a:pt x="6" y="15"/>
                      <a:pt x="6" y="15"/>
                      <a:pt x="6" y="15"/>
                    </a:cubicBezTo>
                    <a:cubicBezTo>
                      <a:pt x="4" y="14"/>
                      <a:pt x="2" y="12"/>
                      <a:pt x="1" y="10"/>
                    </a:cubicBezTo>
                    <a:cubicBezTo>
                      <a:pt x="0" y="8"/>
                      <a:pt x="0" y="6"/>
                      <a:pt x="0" y="3"/>
                    </a:cubicBezTo>
                    <a:cubicBezTo>
                      <a:pt x="0" y="2"/>
                      <a:pt x="0" y="1"/>
                      <a:pt x="0" y="0"/>
                    </a:cubicBezTo>
                    <a:cubicBezTo>
                      <a:pt x="10" y="0"/>
                      <a:pt x="10" y="0"/>
                      <a:pt x="10" y="0"/>
                    </a:cubicBezTo>
                    <a:cubicBezTo>
                      <a:pt x="10" y="3"/>
                      <a:pt x="10" y="3"/>
                      <a:pt x="10" y="3"/>
                    </a:cubicBezTo>
                    <a:cubicBezTo>
                      <a:pt x="10" y="5"/>
                      <a:pt x="11" y="7"/>
                      <a:pt x="12" y="9"/>
                    </a:cubicBezTo>
                    <a:cubicBezTo>
                      <a:pt x="14" y="11"/>
                      <a:pt x="15" y="12"/>
                      <a:pt x="18" y="13"/>
                    </a:cubicBezTo>
                    <a:lnTo>
                      <a:pt x="4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6" name="Freeform 51">
                <a:extLst>
                  <a:ext uri="{FF2B5EF4-FFF2-40B4-BE49-F238E27FC236}">
                    <a16:creationId xmlns:a16="http://schemas.microsoft.com/office/drawing/2014/main" id="{67A62A96-04FC-260A-35F7-9711F1079B8B}"/>
                  </a:ext>
                </a:extLst>
              </p:cNvPr>
              <p:cNvSpPr>
                <a:spLocks noEditPoints="1"/>
              </p:cNvSpPr>
              <p:nvPr/>
            </p:nvSpPr>
            <p:spPr bwMode="auto">
              <a:xfrm>
                <a:off x="990190" y="3970850"/>
                <a:ext cx="179751" cy="51564"/>
              </a:xfrm>
              <a:custGeom>
                <a:avLst/>
                <a:gdLst>
                  <a:gd name="T0" fmla="*/ 60 w 373"/>
                  <a:gd name="T1" fmla="*/ 87 h 107"/>
                  <a:gd name="T2" fmla="*/ 0 w 373"/>
                  <a:gd name="T3" fmla="*/ 87 h 107"/>
                  <a:gd name="T4" fmla="*/ 0 w 373"/>
                  <a:gd name="T5" fmla="*/ 0 h 107"/>
                  <a:gd name="T6" fmla="*/ 60 w 373"/>
                  <a:gd name="T7" fmla="*/ 0 h 107"/>
                  <a:gd name="T8" fmla="*/ 60 w 373"/>
                  <a:gd name="T9" fmla="*/ 87 h 107"/>
                  <a:gd name="T10" fmla="*/ 373 w 373"/>
                  <a:gd name="T11" fmla="*/ 80 h 107"/>
                  <a:gd name="T12" fmla="*/ 160 w 373"/>
                  <a:gd name="T13" fmla="*/ 80 h 107"/>
                  <a:gd name="T14" fmla="*/ 140 w 373"/>
                  <a:gd name="T15" fmla="*/ 107 h 107"/>
                  <a:gd name="T16" fmla="*/ 107 w 373"/>
                  <a:gd name="T17" fmla="*/ 107 h 107"/>
                  <a:gd name="T18" fmla="*/ 107 w 373"/>
                  <a:gd name="T19" fmla="*/ 0 h 107"/>
                  <a:gd name="T20" fmla="*/ 373 w 373"/>
                  <a:gd name="T21" fmla="*/ 0 h 107"/>
                  <a:gd name="T22" fmla="*/ 373 w 373"/>
                  <a:gd name="T23" fmla="*/ 8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3" h="107">
                    <a:moveTo>
                      <a:pt x="60" y="87"/>
                    </a:moveTo>
                    <a:lnTo>
                      <a:pt x="0" y="87"/>
                    </a:lnTo>
                    <a:lnTo>
                      <a:pt x="0" y="0"/>
                    </a:lnTo>
                    <a:lnTo>
                      <a:pt x="60" y="0"/>
                    </a:lnTo>
                    <a:lnTo>
                      <a:pt x="60" y="87"/>
                    </a:lnTo>
                    <a:close/>
                    <a:moveTo>
                      <a:pt x="373" y="80"/>
                    </a:moveTo>
                    <a:lnTo>
                      <a:pt x="160" y="80"/>
                    </a:lnTo>
                    <a:lnTo>
                      <a:pt x="140" y="107"/>
                    </a:lnTo>
                    <a:lnTo>
                      <a:pt x="107" y="107"/>
                    </a:lnTo>
                    <a:lnTo>
                      <a:pt x="107" y="0"/>
                    </a:lnTo>
                    <a:lnTo>
                      <a:pt x="373" y="0"/>
                    </a:lnTo>
                    <a:lnTo>
                      <a:pt x="373"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7" name="Freeform 52">
                <a:extLst>
                  <a:ext uri="{FF2B5EF4-FFF2-40B4-BE49-F238E27FC236}">
                    <a16:creationId xmlns:a16="http://schemas.microsoft.com/office/drawing/2014/main" id="{37F6EFDA-EC2C-A249-A695-1317B68FFD82}"/>
                  </a:ext>
                </a:extLst>
              </p:cNvPr>
              <p:cNvSpPr>
                <a:spLocks/>
              </p:cNvSpPr>
              <p:nvPr/>
            </p:nvSpPr>
            <p:spPr bwMode="auto">
              <a:xfrm>
                <a:off x="1038380" y="3846518"/>
                <a:ext cx="134452" cy="102164"/>
              </a:xfrm>
              <a:custGeom>
                <a:avLst/>
                <a:gdLst>
                  <a:gd name="T0" fmla="*/ 39 w 42"/>
                  <a:gd name="T1" fmla="*/ 31 h 32"/>
                  <a:gd name="T2" fmla="*/ 30 w 42"/>
                  <a:gd name="T3" fmla="*/ 31 h 32"/>
                  <a:gd name="T4" fmla="*/ 32 w 42"/>
                  <a:gd name="T5" fmla="*/ 24 h 32"/>
                  <a:gd name="T6" fmla="*/ 33 w 42"/>
                  <a:gd name="T7" fmla="*/ 17 h 32"/>
                  <a:gd name="T8" fmla="*/ 29 w 42"/>
                  <a:gd name="T9" fmla="*/ 11 h 32"/>
                  <a:gd name="T10" fmla="*/ 27 w 42"/>
                  <a:gd name="T11" fmla="*/ 12 h 32"/>
                  <a:gd name="T12" fmla="*/ 26 w 42"/>
                  <a:gd name="T13" fmla="*/ 16 h 32"/>
                  <a:gd name="T14" fmla="*/ 24 w 42"/>
                  <a:gd name="T15" fmla="*/ 22 h 32"/>
                  <a:gd name="T16" fmla="*/ 20 w 42"/>
                  <a:gd name="T17" fmla="*/ 30 h 32"/>
                  <a:gd name="T18" fmla="*/ 13 w 42"/>
                  <a:gd name="T19" fmla="*/ 32 h 32"/>
                  <a:gd name="T20" fmla="*/ 3 w 42"/>
                  <a:gd name="T21" fmla="*/ 28 h 32"/>
                  <a:gd name="T22" fmla="*/ 0 w 42"/>
                  <a:gd name="T23" fmla="*/ 15 h 32"/>
                  <a:gd name="T24" fmla="*/ 1 w 42"/>
                  <a:gd name="T25" fmla="*/ 8 h 32"/>
                  <a:gd name="T26" fmla="*/ 2 w 42"/>
                  <a:gd name="T27" fmla="*/ 2 h 32"/>
                  <a:gd name="T28" fmla="*/ 11 w 42"/>
                  <a:gd name="T29" fmla="*/ 2 h 32"/>
                  <a:gd name="T30" fmla="*/ 9 w 42"/>
                  <a:gd name="T31" fmla="*/ 15 h 32"/>
                  <a:gd name="T32" fmla="*/ 12 w 42"/>
                  <a:gd name="T33" fmla="*/ 21 h 32"/>
                  <a:gd name="T34" fmla="*/ 14 w 42"/>
                  <a:gd name="T35" fmla="*/ 20 h 32"/>
                  <a:gd name="T36" fmla="*/ 16 w 42"/>
                  <a:gd name="T37" fmla="*/ 16 h 32"/>
                  <a:gd name="T38" fmla="*/ 17 w 42"/>
                  <a:gd name="T39" fmla="*/ 10 h 32"/>
                  <a:gd name="T40" fmla="*/ 21 w 42"/>
                  <a:gd name="T41" fmla="*/ 2 h 32"/>
                  <a:gd name="T42" fmla="*/ 29 w 42"/>
                  <a:gd name="T43" fmla="*/ 0 h 32"/>
                  <a:gd name="T44" fmla="*/ 38 w 42"/>
                  <a:gd name="T45" fmla="*/ 4 h 32"/>
                  <a:gd name="T46" fmla="*/ 42 w 42"/>
                  <a:gd name="T47" fmla="*/ 17 h 32"/>
                  <a:gd name="T48" fmla="*/ 41 w 42"/>
                  <a:gd name="T49" fmla="*/ 25 h 32"/>
                  <a:gd name="T50" fmla="*/ 39 w 42"/>
                  <a:gd name="T5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32">
                    <a:moveTo>
                      <a:pt x="39" y="31"/>
                    </a:moveTo>
                    <a:cubicBezTo>
                      <a:pt x="30" y="31"/>
                      <a:pt x="30" y="31"/>
                      <a:pt x="30" y="31"/>
                    </a:cubicBezTo>
                    <a:cubicBezTo>
                      <a:pt x="31" y="28"/>
                      <a:pt x="32" y="26"/>
                      <a:pt x="32" y="24"/>
                    </a:cubicBezTo>
                    <a:cubicBezTo>
                      <a:pt x="33" y="22"/>
                      <a:pt x="33" y="20"/>
                      <a:pt x="33" y="17"/>
                    </a:cubicBezTo>
                    <a:cubicBezTo>
                      <a:pt x="33" y="13"/>
                      <a:pt x="32" y="11"/>
                      <a:pt x="29" y="11"/>
                    </a:cubicBezTo>
                    <a:cubicBezTo>
                      <a:pt x="29" y="11"/>
                      <a:pt x="28" y="11"/>
                      <a:pt x="27" y="12"/>
                    </a:cubicBezTo>
                    <a:cubicBezTo>
                      <a:pt x="27" y="13"/>
                      <a:pt x="26" y="14"/>
                      <a:pt x="26" y="16"/>
                    </a:cubicBezTo>
                    <a:cubicBezTo>
                      <a:pt x="24" y="22"/>
                      <a:pt x="24" y="22"/>
                      <a:pt x="24" y="22"/>
                    </a:cubicBezTo>
                    <a:cubicBezTo>
                      <a:pt x="23" y="25"/>
                      <a:pt x="22" y="28"/>
                      <a:pt x="20" y="30"/>
                    </a:cubicBezTo>
                    <a:cubicBezTo>
                      <a:pt x="18" y="31"/>
                      <a:pt x="16" y="32"/>
                      <a:pt x="13" y="32"/>
                    </a:cubicBezTo>
                    <a:cubicBezTo>
                      <a:pt x="9" y="32"/>
                      <a:pt x="6" y="31"/>
                      <a:pt x="3" y="28"/>
                    </a:cubicBezTo>
                    <a:cubicBezTo>
                      <a:pt x="1" y="25"/>
                      <a:pt x="0" y="20"/>
                      <a:pt x="0" y="15"/>
                    </a:cubicBezTo>
                    <a:cubicBezTo>
                      <a:pt x="0" y="13"/>
                      <a:pt x="0" y="11"/>
                      <a:pt x="1" y="8"/>
                    </a:cubicBezTo>
                    <a:cubicBezTo>
                      <a:pt x="1" y="6"/>
                      <a:pt x="2" y="4"/>
                      <a:pt x="2" y="2"/>
                    </a:cubicBezTo>
                    <a:cubicBezTo>
                      <a:pt x="11" y="2"/>
                      <a:pt x="11" y="2"/>
                      <a:pt x="11" y="2"/>
                    </a:cubicBezTo>
                    <a:cubicBezTo>
                      <a:pt x="10" y="6"/>
                      <a:pt x="9" y="11"/>
                      <a:pt x="9" y="15"/>
                    </a:cubicBezTo>
                    <a:cubicBezTo>
                      <a:pt x="9" y="19"/>
                      <a:pt x="10" y="21"/>
                      <a:pt x="12" y="21"/>
                    </a:cubicBezTo>
                    <a:cubicBezTo>
                      <a:pt x="13" y="21"/>
                      <a:pt x="13" y="21"/>
                      <a:pt x="14" y="20"/>
                    </a:cubicBezTo>
                    <a:cubicBezTo>
                      <a:pt x="14" y="19"/>
                      <a:pt x="15" y="18"/>
                      <a:pt x="16" y="16"/>
                    </a:cubicBezTo>
                    <a:cubicBezTo>
                      <a:pt x="17" y="10"/>
                      <a:pt x="17" y="10"/>
                      <a:pt x="17" y="10"/>
                    </a:cubicBezTo>
                    <a:cubicBezTo>
                      <a:pt x="18" y="6"/>
                      <a:pt x="20" y="4"/>
                      <a:pt x="21" y="2"/>
                    </a:cubicBezTo>
                    <a:cubicBezTo>
                      <a:pt x="23" y="1"/>
                      <a:pt x="26" y="0"/>
                      <a:pt x="29" y="0"/>
                    </a:cubicBezTo>
                    <a:cubicBezTo>
                      <a:pt x="33" y="0"/>
                      <a:pt x="36" y="1"/>
                      <a:pt x="38" y="4"/>
                    </a:cubicBezTo>
                    <a:cubicBezTo>
                      <a:pt x="41" y="7"/>
                      <a:pt x="42" y="12"/>
                      <a:pt x="42" y="17"/>
                    </a:cubicBezTo>
                    <a:cubicBezTo>
                      <a:pt x="42" y="20"/>
                      <a:pt x="42" y="22"/>
                      <a:pt x="41" y="25"/>
                    </a:cubicBezTo>
                    <a:cubicBezTo>
                      <a:pt x="41" y="28"/>
                      <a:pt x="40" y="30"/>
                      <a:pt x="39"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8" name="Freeform 53">
                <a:extLst>
                  <a:ext uri="{FF2B5EF4-FFF2-40B4-BE49-F238E27FC236}">
                    <a16:creationId xmlns:a16="http://schemas.microsoft.com/office/drawing/2014/main" id="{E35FDBF0-66E8-43B7-4FEF-EB2FABE2C971}"/>
                  </a:ext>
                </a:extLst>
              </p:cNvPr>
              <p:cNvSpPr>
                <a:spLocks noEditPoints="1"/>
              </p:cNvSpPr>
              <p:nvPr/>
            </p:nvSpPr>
            <p:spPr bwMode="auto">
              <a:xfrm>
                <a:off x="1038380" y="3712067"/>
                <a:ext cx="134452" cy="118067"/>
              </a:xfrm>
              <a:custGeom>
                <a:avLst/>
                <a:gdLst>
                  <a:gd name="T0" fmla="*/ 39 w 42"/>
                  <a:gd name="T1" fmla="*/ 2 h 37"/>
                  <a:gd name="T2" fmla="*/ 42 w 42"/>
                  <a:gd name="T3" fmla="*/ 16 h 37"/>
                  <a:gd name="T4" fmla="*/ 36 w 42"/>
                  <a:gd name="T5" fmla="*/ 31 h 37"/>
                  <a:gd name="T6" fmla="*/ 21 w 42"/>
                  <a:gd name="T7" fmla="*/ 37 h 37"/>
                  <a:gd name="T8" fmla="*/ 6 w 42"/>
                  <a:gd name="T9" fmla="*/ 32 h 37"/>
                  <a:gd name="T10" fmla="*/ 0 w 42"/>
                  <a:gd name="T11" fmla="*/ 17 h 37"/>
                  <a:gd name="T12" fmla="*/ 5 w 42"/>
                  <a:gd name="T13" fmla="*/ 4 h 37"/>
                  <a:gd name="T14" fmla="*/ 18 w 42"/>
                  <a:gd name="T15" fmla="*/ 0 h 37"/>
                  <a:gd name="T16" fmla="*/ 24 w 42"/>
                  <a:gd name="T17" fmla="*/ 0 h 37"/>
                  <a:gd name="T18" fmla="*/ 24 w 42"/>
                  <a:gd name="T19" fmla="*/ 26 h 37"/>
                  <a:gd name="T20" fmla="*/ 31 w 42"/>
                  <a:gd name="T21" fmla="*/ 22 h 37"/>
                  <a:gd name="T22" fmla="*/ 33 w 42"/>
                  <a:gd name="T23" fmla="*/ 15 h 37"/>
                  <a:gd name="T24" fmla="*/ 32 w 42"/>
                  <a:gd name="T25" fmla="*/ 8 h 37"/>
                  <a:gd name="T26" fmla="*/ 30 w 42"/>
                  <a:gd name="T27" fmla="*/ 2 h 37"/>
                  <a:gd name="T28" fmla="*/ 39 w 42"/>
                  <a:gd name="T29" fmla="*/ 2 h 37"/>
                  <a:gd name="T30" fmla="*/ 8 w 42"/>
                  <a:gd name="T31" fmla="*/ 17 h 37"/>
                  <a:gd name="T32" fmla="*/ 17 w 42"/>
                  <a:gd name="T33" fmla="*/ 26 h 37"/>
                  <a:gd name="T34" fmla="*/ 17 w 42"/>
                  <a:gd name="T35" fmla="*/ 10 h 37"/>
                  <a:gd name="T36" fmla="*/ 11 w 42"/>
                  <a:gd name="T37" fmla="*/ 12 h 37"/>
                  <a:gd name="T38" fmla="*/ 8 w 42"/>
                  <a:gd name="T39"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37">
                    <a:moveTo>
                      <a:pt x="39" y="2"/>
                    </a:moveTo>
                    <a:cubicBezTo>
                      <a:pt x="41" y="6"/>
                      <a:pt x="42" y="10"/>
                      <a:pt x="42" y="16"/>
                    </a:cubicBezTo>
                    <a:cubicBezTo>
                      <a:pt x="42" y="23"/>
                      <a:pt x="40" y="28"/>
                      <a:pt x="36" y="31"/>
                    </a:cubicBezTo>
                    <a:cubicBezTo>
                      <a:pt x="33" y="35"/>
                      <a:pt x="28" y="37"/>
                      <a:pt x="21" y="37"/>
                    </a:cubicBezTo>
                    <a:cubicBezTo>
                      <a:pt x="14" y="37"/>
                      <a:pt x="9" y="35"/>
                      <a:pt x="6" y="32"/>
                    </a:cubicBezTo>
                    <a:cubicBezTo>
                      <a:pt x="2" y="28"/>
                      <a:pt x="0" y="23"/>
                      <a:pt x="0" y="17"/>
                    </a:cubicBezTo>
                    <a:cubicBezTo>
                      <a:pt x="0" y="11"/>
                      <a:pt x="2" y="7"/>
                      <a:pt x="5" y="4"/>
                    </a:cubicBezTo>
                    <a:cubicBezTo>
                      <a:pt x="8" y="1"/>
                      <a:pt x="13" y="0"/>
                      <a:pt x="18" y="0"/>
                    </a:cubicBezTo>
                    <a:cubicBezTo>
                      <a:pt x="24" y="0"/>
                      <a:pt x="24" y="0"/>
                      <a:pt x="24" y="0"/>
                    </a:cubicBezTo>
                    <a:cubicBezTo>
                      <a:pt x="24" y="26"/>
                      <a:pt x="24" y="26"/>
                      <a:pt x="24" y="26"/>
                    </a:cubicBezTo>
                    <a:cubicBezTo>
                      <a:pt x="27" y="25"/>
                      <a:pt x="29" y="24"/>
                      <a:pt x="31" y="22"/>
                    </a:cubicBezTo>
                    <a:cubicBezTo>
                      <a:pt x="32" y="20"/>
                      <a:pt x="33" y="18"/>
                      <a:pt x="33" y="15"/>
                    </a:cubicBezTo>
                    <a:cubicBezTo>
                      <a:pt x="33" y="12"/>
                      <a:pt x="33" y="10"/>
                      <a:pt x="32" y="8"/>
                    </a:cubicBezTo>
                    <a:cubicBezTo>
                      <a:pt x="32" y="7"/>
                      <a:pt x="31" y="4"/>
                      <a:pt x="30" y="2"/>
                    </a:cubicBezTo>
                    <a:lnTo>
                      <a:pt x="39" y="2"/>
                    </a:lnTo>
                    <a:close/>
                    <a:moveTo>
                      <a:pt x="8" y="17"/>
                    </a:moveTo>
                    <a:cubicBezTo>
                      <a:pt x="8" y="23"/>
                      <a:pt x="11" y="25"/>
                      <a:pt x="17" y="26"/>
                    </a:cubicBezTo>
                    <a:cubicBezTo>
                      <a:pt x="17" y="10"/>
                      <a:pt x="17" y="10"/>
                      <a:pt x="17" y="10"/>
                    </a:cubicBezTo>
                    <a:cubicBezTo>
                      <a:pt x="14" y="10"/>
                      <a:pt x="12" y="11"/>
                      <a:pt x="11" y="12"/>
                    </a:cubicBezTo>
                    <a:cubicBezTo>
                      <a:pt x="9" y="13"/>
                      <a:pt x="8" y="15"/>
                      <a:pt x="8"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39" name="Freeform 54">
                <a:extLst>
                  <a:ext uri="{FF2B5EF4-FFF2-40B4-BE49-F238E27FC236}">
                    <a16:creationId xmlns:a16="http://schemas.microsoft.com/office/drawing/2014/main" id="{25A06515-BE25-63B0-3301-A585FA75720C}"/>
                  </a:ext>
                </a:extLst>
              </p:cNvPr>
              <p:cNvSpPr>
                <a:spLocks/>
              </p:cNvSpPr>
              <p:nvPr/>
            </p:nvSpPr>
            <p:spPr bwMode="auto">
              <a:xfrm>
                <a:off x="993563" y="3436898"/>
                <a:ext cx="176378" cy="188425"/>
              </a:xfrm>
              <a:custGeom>
                <a:avLst/>
                <a:gdLst>
                  <a:gd name="T0" fmla="*/ 366 w 366"/>
                  <a:gd name="T1" fmla="*/ 391 h 391"/>
                  <a:gd name="T2" fmla="*/ 0 w 366"/>
                  <a:gd name="T3" fmla="*/ 391 h 391"/>
                  <a:gd name="T4" fmla="*/ 0 w 366"/>
                  <a:gd name="T5" fmla="*/ 312 h 391"/>
                  <a:gd name="T6" fmla="*/ 239 w 366"/>
                  <a:gd name="T7" fmla="*/ 199 h 391"/>
                  <a:gd name="T8" fmla="*/ 0 w 366"/>
                  <a:gd name="T9" fmla="*/ 86 h 391"/>
                  <a:gd name="T10" fmla="*/ 0 w 366"/>
                  <a:gd name="T11" fmla="*/ 0 h 391"/>
                  <a:gd name="T12" fmla="*/ 366 w 366"/>
                  <a:gd name="T13" fmla="*/ 0 h 391"/>
                  <a:gd name="T14" fmla="*/ 366 w 366"/>
                  <a:gd name="T15" fmla="*/ 79 h 391"/>
                  <a:gd name="T16" fmla="*/ 126 w 366"/>
                  <a:gd name="T17" fmla="*/ 79 h 391"/>
                  <a:gd name="T18" fmla="*/ 332 w 366"/>
                  <a:gd name="T19" fmla="*/ 172 h 391"/>
                  <a:gd name="T20" fmla="*/ 332 w 366"/>
                  <a:gd name="T21" fmla="*/ 225 h 391"/>
                  <a:gd name="T22" fmla="*/ 133 w 366"/>
                  <a:gd name="T23" fmla="*/ 318 h 391"/>
                  <a:gd name="T24" fmla="*/ 366 w 366"/>
                  <a:gd name="T25" fmla="*/ 318 h 391"/>
                  <a:gd name="T26" fmla="*/ 366 w 366"/>
                  <a:gd name="T27"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391">
                    <a:moveTo>
                      <a:pt x="366" y="391"/>
                    </a:moveTo>
                    <a:lnTo>
                      <a:pt x="0" y="391"/>
                    </a:lnTo>
                    <a:lnTo>
                      <a:pt x="0" y="312"/>
                    </a:lnTo>
                    <a:lnTo>
                      <a:pt x="239" y="199"/>
                    </a:lnTo>
                    <a:lnTo>
                      <a:pt x="0" y="86"/>
                    </a:lnTo>
                    <a:lnTo>
                      <a:pt x="0" y="0"/>
                    </a:lnTo>
                    <a:lnTo>
                      <a:pt x="366" y="0"/>
                    </a:lnTo>
                    <a:lnTo>
                      <a:pt x="366" y="79"/>
                    </a:lnTo>
                    <a:lnTo>
                      <a:pt x="126" y="79"/>
                    </a:lnTo>
                    <a:lnTo>
                      <a:pt x="332" y="172"/>
                    </a:lnTo>
                    <a:lnTo>
                      <a:pt x="332" y="225"/>
                    </a:lnTo>
                    <a:lnTo>
                      <a:pt x="133" y="318"/>
                    </a:lnTo>
                    <a:lnTo>
                      <a:pt x="366" y="318"/>
                    </a:lnTo>
                    <a:lnTo>
                      <a:pt x="366" y="3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40" name="Freeform 55">
                <a:extLst>
                  <a:ext uri="{FF2B5EF4-FFF2-40B4-BE49-F238E27FC236}">
                    <a16:creationId xmlns:a16="http://schemas.microsoft.com/office/drawing/2014/main" id="{D9F45EAE-81CD-CE5B-8055-757E2E16F730}"/>
                  </a:ext>
                </a:extLst>
              </p:cNvPr>
              <p:cNvSpPr>
                <a:spLocks noEditPoints="1"/>
              </p:cNvSpPr>
              <p:nvPr/>
            </p:nvSpPr>
            <p:spPr bwMode="auto">
              <a:xfrm>
                <a:off x="1038380" y="3302446"/>
                <a:ext cx="134452" cy="108911"/>
              </a:xfrm>
              <a:custGeom>
                <a:avLst/>
                <a:gdLst>
                  <a:gd name="T0" fmla="*/ 41 w 42"/>
                  <a:gd name="T1" fmla="*/ 7 h 34"/>
                  <a:gd name="T2" fmla="*/ 35 w 42"/>
                  <a:gd name="T3" fmla="*/ 8 h 34"/>
                  <a:gd name="T4" fmla="*/ 40 w 42"/>
                  <a:gd name="T5" fmla="*/ 14 h 34"/>
                  <a:gd name="T6" fmla="*/ 42 w 42"/>
                  <a:gd name="T7" fmla="*/ 21 h 34"/>
                  <a:gd name="T8" fmla="*/ 38 w 42"/>
                  <a:gd name="T9" fmla="*/ 31 h 34"/>
                  <a:gd name="T10" fmla="*/ 29 w 42"/>
                  <a:gd name="T11" fmla="*/ 34 h 34"/>
                  <a:gd name="T12" fmla="*/ 19 w 42"/>
                  <a:gd name="T13" fmla="*/ 30 h 34"/>
                  <a:gd name="T14" fmla="*/ 16 w 42"/>
                  <a:gd name="T15" fmla="*/ 17 h 34"/>
                  <a:gd name="T16" fmla="*/ 16 w 42"/>
                  <a:gd name="T17" fmla="*/ 10 h 34"/>
                  <a:gd name="T18" fmla="*/ 14 w 42"/>
                  <a:gd name="T19" fmla="*/ 10 h 34"/>
                  <a:gd name="T20" fmla="*/ 10 w 42"/>
                  <a:gd name="T21" fmla="*/ 12 h 34"/>
                  <a:gd name="T22" fmla="*/ 9 w 42"/>
                  <a:gd name="T23" fmla="*/ 17 h 34"/>
                  <a:gd name="T24" fmla="*/ 12 w 42"/>
                  <a:gd name="T25" fmla="*/ 31 h 34"/>
                  <a:gd name="T26" fmla="*/ 3 w 42"/>
                  <a:gd name="T27" fmla="*/ 31 h 34"/>
                  <a:gd name="T28" fmla="*/ 1 w 42"/>
                  <a:gd name="T29" fmla="*/ 24 h 34"/>
                  <a:gd name="T30" fmla="*/ 0 w 42"/>
                  <a:gd name="T31" fmla="*/ 16 h 34"/>
                  <a:gd name="T32" fmla="*/ 4 w 42"/>
                  <a:gd name="T33" fmla="*/ 4 h 34"/>
                  <a:gd name="T34" fmla="*/ 14 w 42"/>
                  <a:gd name="T35" fmla="*/ 0 h 34"/>
                  <a:gd name="T36" fmla="*/ 41 w 42"/>
                  <a:gd name="T37" fmla="*/ 0 h 34"/>
                  <a:gd name="T38" fmla="*/ 41 w 42"/>
                  <a:gd name="T39" fmla="*/ 7 h 34"/>
                  <a:gd name="T40" fmla="*/ 33 w 42"/>
                  <a:gd name="T41" fmla="*/ 18 h 34"/>
                  <a:gd name="T42" fmla="*/ 32 w 42"/>
                  <a:gd name="T43" fmla="*/ 14 h 34"/>
                  <a:gd name="T44" fmla="*/ 29 w 42"/>
                  <a:gd name="T45" fmla="*/ 10 h 34"/>
                  <a:gd name="T46" fmla="*/ 22 w 42"/>
                  <a:gd name="T47" fmla="*/ 10 h 34"/>
                  <a:gd name="T48" fmla="*/ 22 w 42"/>
                  <a:gd name="T49" fmla="*/ 15 h 34"/>
                  <a:gd name="T50" fmla="*/ 24 w 42"/>
                  <a:gd name="T51" fmla="*/ 21 h 34"/>
                  <a:gd name="T52" fmla="*/ 28 w 42"/>
                  <a:gd name="T53" fmla="*/ 24 h 34"/>
                  <a:gd name="T54" fmla="*/ 33 w 42"/>
                  <a:gd name="T5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4">
                    <a:moveTo>
                      <a:pt x="41" y="7"/>
                    </a:moveTo>
                    <a:cubicBezTo>
                      <a:pt x="35" y="8"/>
                      <a:pt x="35" y="8"/>
                      <a:pt x="35" y="8"/>
                    </a:cubicBezTo>
                    <a:cubicBezTo>
                      <a:pt x="37" y="10"/>
                      <a:pt x="39" y="12"/>
                      <a:pt x="40" y="14"/>
                    </a:cubicBezTo>
                    <a:cubicBezTo>
                      <a:pt x="41" y="16"/>
                      <a:pt x="42" y="18"/>
                      <a:pt x="42" y="21"/>
                    </a:cubicBezTo>
                    <a:cubicBezTo>
                      <a:pt x="42" y="25"/>
                      <a:pt x="41" y="28"/>
                      <a:pt x="38" y="31"/>
                    </a:cubicBezTo>
                    <a:cubicBezTo>
                      <a:pt x="36" y="33"/>
                      <a:pt x="33" y="34"/>
                      <a:pt x="29" y="34"/>
                    </a:cubicBezTo>
                    <a:cubicBezTo>
                      <a:pt x="25" y="34"/>
                      <a:pt x="22" y="33"/>
                      <a:pt x="19" y="30"/>
                    </a:cubicBezTo>
                    <a:cubicBezTo>
                      <a:pt x="17" y="26"/>
                      <a:pt x="16" y="22"/>
                      <a:pt x="16" y="17"/>
                    </a:cubicBezTo>
                    <a:cubicBezTo>
                      <a:pt x="16" y="10"/>
                      <a:pt x="16" y="10"/>
                      <a:pt x="16" y="10"/>
                    </a:cubicBezTo>
                    <a:cubicBezTo>
                      <a:pt x="14" y="10"/>
                      <a:pt x="14" y="10"/>
                      <a:pt x="14" y="10"/>
                    </a:cubicBezTo>
                    <a:cubicBezTo>
                      <a:pt x="12" y="10"/>
                      <a:pt x="10" y="11"/>
                      <a:pt x="10" y="12"/>
                    </a:cubicBezTo>
                    <a:cubicBezTo>
                      <a:pt x="9" y="13"/>
                      <a:pt x="9" y="15"/>
                      <a:pt x="9" y="17"/>
                    </a:cubicBezTo>
                    <a:cubicBezTo>
                      <a:pt x="9" y="21"/>
                      <a:pt x="10" y="26"/>
                      <a:pt x="12" y="31"/>
                    </a:cubicBezTo>
                    <a:cubicBezTo>
                      <a:pt x="3" y="31"/>
                      <a:pt x="3" y="31"/>
                      <a:pt x="3" y="31"/>
                    </a:cubicBezTo>
                    <a:cubicBezTo>
                      <a:pt x="2" y="29"/>
                      <a:pt x="1" y="26"/>
                      <a:pt x="1" y="24"/>
                    </a:cubicBezTo>
                    <a:cubicBezTo>
                      <a:pt x="0" y="21"/>
                      <a:pt x="0" y="18"/>
                      <a:pt x="0" y="16"/>
                    </a:cubicBezTo>
                    <a:cubicBezTo>
                      <a:pt x="0" y="10"/>
                      <a:pt x="1" y="6"/>
                      <a:pt x="4" y="4"/>
                    </a:cubicBezTo>
                    <a:cubicBezTo>
                      <a:pt x="6" y="1"/>
                      <a:pt x="9" y="0"/>
                      <a:pt x="14" y="0"/>
                    </a:cubicBezTo>
                    <a:cubicBezTo>
                      <a:pt x="41" y="0"/>
                      <a:pt x="41" y="0"/>
                      <a:pt x="41" y="0"/>
                    </a:cubicBezTo>
                    <a:lnTo>
                      <a:pt x="41" y="7"/>
                    </a:lnTo>
                    <a:close/>
                    <a:moveTo>
                      <a:pt x="33" y="18"/>
                    </a:moveTo>
                    <a:cubicBezTo>
                      <a:pt x="33" y="16"/>
                      <a:pt x="33" y="15"/>
                      <a:pt x="32" y="14"/>
                    </a:cubicBezTo>
                    <a:cubicBezTo>
                      <a:pt x="31" y="12"/>
                      <a:pt x="30" y="11"/>
                      <a:pt x="29" y="10"/>
                    </a:cubicBezTo>
                    <a:cubicBezTo>
                      <a:pt x="22" y="10"/>
                      <a:pt x="22" y="10"/>
                      <a:pt x="22" y="10"/>
                    </a:cubicBezTo>
                    <a:cubicBezTo>
                      <a:pt x="22" y="15"/>
                      <a:pt x="22" y="15"/>
                      <a:pt x="22" y="15"/>
                    </a:cubicBezTo>
                    <a:cubicBezTo>
                      <a:pt x="22" y="18"/>
                      <a:pt x="23" y="20"/>
                      <a:pt x="24" y="21"/>
                    </a:cubicBezTo>
                    <a:cubicBezTo>
                      <a:pt x="25" y="23"/>
                      <a:pt x="26" y="24"/>
                      <a:pt x="28" y="24"/>
                    </a:cubicBezTo>
                    <a:cubicBezTo>
                      <a:pt x="32" y="24"/>
                      <a:pt x="33" y="22"/>
                      <a:pt x="3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41" name="Freeform 56">
                <a:extLst>
                  <a:ext uri="{FF2B5EF4-FFF2-40B4-BE49-F238E27FC236}">
                    <a16:creationId xmlns:a16="http://schemas.microsoft.com/office/drawing/2014/main" id="{9BC050F8-E23B-E6B1-6DE2-8376A46465C6}"/>
                  </a:ext>
                </a:extLst>
              </p:cNvPr>
              <p:cNvSpPr>
                <a:spLocks/>
              </p:cNvSpPr>
              <p:nvPr/>
            </p:nvSpPr>
            <p:spPr bwMode="auto">
              <a:xfrm>
                <a:off x="1038380" y="3152092"/>
                <a:ext cx="131560" cy="118067"/>
              </a:xfrm>
              <a:custGeom>
                <a:avLst/>
                <a:gdLst>
                  <a:gd name="T0" fmla="*/ 41 w 41"/>
                  <a:gd name="T1" fmla="*/ 37 h 37"/>
                  <a:gd name="T2" fmla="*/ 1 w 41"/>
                  <a:gd name="T3" fmla="*/ 37 h 37"/>
                  <a:gd name="T4" fmla="*/ 1 w 41"/>
                  <a:gd name="T5" fmla="*/ 29 h 37"/>
                  <a:gd name="T6" fmla="*/ 7 w 41"/>
                  <a:gd name="T7" fmla="*/ 28 h 37"/>
                  <a:gd name="T8" fmla="*/ 0 w 41"/>
                  <a:gd name="T9" fmla="*/ 14 h 37"/>
                  <a:gd name="T10" fmla="*/ 4 w 41"/>
                  <a:gd name="T11" fmla="*/ 3 h 37"/>
                  <a:gd name="T12" fmla="*/ 16 w 41"/>
                  <a:gd name="T13" fmla="*/ 0 h 37"/>
                  <a:gd name="T14" fmla="*/ 41 w 41"/>
                  <a:gd name="T15" fmla="*/ 0 h 37"/>
                  <a:gd name="T16" fmla="*/ 41 w 41"/>
                  <a:gd name="T17" fmla="*/ 11 h 37"/>
                  <a:gd name="T18" fmla="*/ 17 w 41"/>
                  <a:gd name="T19" fmla="*/ 11 h 37"/>
                  <a:gd name="T20" fmla="*/ 9 w 41"/>
                  <a:gd name="T21" fmla="*/ 17 h 37"/>
                  <a:gd name="T22" fmla="*/ 11 w 41"/>
                  <a:gd name="T23" fmla="*/ 22 h 37"/>
                  <a:gd name="T24" fmla="*/ 15 w 41"/>
                  <a:gd name="T25" fmla="*/ 26 h 37"/>
                  <a:gd name="T26" fmla="*/ 41 w 41"/>
                  <a:gd name="T27" fmla="*/ 26 h 37"/>
                  <a:gd name="T28" fmla="*/ 41 w 41"/>
                  <a:gd name="T2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37">
                    <a:moveTo>
                      <a:pt x="41" y="37"/>
                    </a:moveTo>
                    <a:cubicBezTo>
                      <a:pt x="1" y="37"/>
                      <a:pt x="1" y="37"/>
                      <a:pt x="1" y="37"/>
                    </a:cubicBezTo>
                    <a:cubicBezTo>
                      <a:pt x="1" y="29"/>
                      <a:pt x="1" y="29"/>
                      <a:pt x="1" y="29"/>
                    </a:cubicBezTo>
                    <a:cubicBezTo>
                      <a:pt x="7" y="28"/>
                      <a:pt x="7" y="28"/>
                      <a:pt x="7" y="28"/>
                    </a:cubicBezTo>
                    <a:cubicBezTo>
                      <a:pt x="2" y="24"/>
                      <a:pt x="0" y="20"/>
                      <a:pt x="0" y="14"/>
                    </a:cubicBezTo>
                    <a:cubicBezTo>
                      <a:pt x="0" y="9"/>
                      <a:pt x="1" y="6"/>
                      <a:pt x="4" y="3"/>
                    </a:cubicBezTo>
                    <a:cubicBezTo>
                      <a:pt x="7" y="1"/>
                      <a:pt x="11" y="0"/>
                      <a:pt x="16" y="0"/>
                    </a:cubicBezTo>
                    <a:cubicBezTo>
                      <a:pt x="41" y="0"/>
                      <a:pt x="41" y="0"/>
                      <a:pt x="41" y="0"/>
                    </a:cubicBezTo>
                    <a:cubicBezTo>
                      <a:pt x="41" y="11"/>
                      <a:pt x="41" y="11"/>
                      <a:pt x="41" y="11"/>
                    </a:cubicBezTo>
                    <a:cubicBezTo>
                      <a:pt x="17" y="11"/>
                      <a:pt x="17" y="11"/>
                      <a:pt x="17" y="11"/>
                    </a:cubicBezTo>
                    <a:cubicBezTo>
                      <a:pt x="12" y="11"/>
                      <a:pt x="9" y="13"/>
                      <a:pt x="9" y="17"/>
                    </a:cubicBezTo>
                    <a:cubicBezTo>
                      <a:pt x="9" y="19"/>
                      <a:pt x="10" y="21"/>
                      <a:pt x="11" y="22"/>
                    </a:cubicBezTo>
                    <a:cubicBezTo>
                      <a:pt x="12" y="24"/>
                      <a:pt x="14" y="25"/>
                      <a:pt x="15" y="26"/>
                    </a:cubicBezTo>
                    <a:cubicBezTo>
                      <a:pt x="41" y="26"/>
                      <a:pt x="41" y="26"/>
                      <a:pt x="41" y="26"/>
                    </a:cubicBezTo>
                    <a:lnTo>
                      <a:pt x="41"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42" name="Freeform 57">
                <a:extLst>
                  <a:ext uri="{FF2B5EF4-FFF2-40B4-BE49-F238E27FC236}">
                    <a16:creationId xmlns:a16="http://schemas.microsoft.com/office/drawing/2014/main" id="{83C76B23-DE7A-5F75-1D1A-2707026EC706}"/>
                  </a:ext>
                </a:extLst>
              </p:cNvPr>
              <p:cNvSpPr>
                <a:spLocks noEditPoints="1"/>
              </p:cNvSpPr>
              <p:nvPr/>
            </p:nvSpPr>
            <p:spPr bwMode="auto">
              <a:xfrm>
                <a:off x="1038380" y="3017640"/>
                <a:ext cx="134452" cy="108911"/>
              </a:xfrm>
              <a:custGeom>
                <a:avLst/>
                <a:gdLst>
                  <a:gd name="T0" fmla="*/ 41 w 42"/>
                  <a:gd name="T1" fmla="*/ 7 h 34"/>
                  <a:gd name="T2" fmla="*/ 35 w 42"/>
                  <a:gd name="T3" fmla="*/ 9 h 34"/>
                  <a:gd name="T4" fmla="*/ 40 w 42"/>
                  <a:gd name="T5" fmla="*/ 14 h 34"/>
                  <a:gd name="T6" fmla="*/ 42 w 42"/>
                  <a:gd name="T7" fmla="*/ 21 h 34"/>
                  <a:gd name="T8" fmla="*/ 38 w 42"/>
                  <a:gd name="T9" fmla="*/ 31 h 34"/>
                  <a:gd name="T10" fmla="*/ 29 w 42"/>
                  <a:gd name="T11" fmla="*/ 34 h 34"/>
                  <a:gd name="T12" fmla="*/ 19 w 42"/>
                  <a:gd name="T13" fmla="*/ 30 h 34"/>
                  <a:gd name="T14" fmla="*/ 16 w 42"/>
                  <a:gd name="T15" fmla="*/ 17 h 34"/>
                  <a:gd name="T16" fmla="*/ 16 w 42"/>
                  <a:gd name="T17" fmla="*/ 10 h 34"/>
                  <a:gd name="T18" fmla="*/ 14 w 42"/>
                  <a:gd name="T19" fmla="*/ 10 h 34"/>
                  <a:gd name="T20" fmla="*/ 10 w 42"/>
                  <a:gd name="T21" fmla="*/ 12 h 34"/>
                  <a:gd name="T22" fmla="*/ 9 w 42"/>
                  <a:gd name="T23" fmla="*/ 17 h 34"/>
                  <a:gd name="T24" fmla="*/ 12 w 42"/>
                  <a:gd name="T25" fmla="*/ 31 h 34"/>
                  <a:gd name="T26" fmla="*/ 3 w 42"/>
                  <a:gd name="T27" fmla="*/ 31 h 34"/>
                  <a:gd name="T28" fmla="*/ 1 w 42"/>
                  <a:gd name="T29" fmla="*/ 24 h 34"/>
                  <a:gd name="T30" fmla="*/ 0 w 42"/>
                  <a:gd name="T31" fmla="*/ 16 h 34"/>
                  <a:gd name="T32" fmla="*/ 4 w 42"/>
                  <a:gd name="T33" fmla="*/ 4 h 34"/>
                  <a:gd name="T34" fmla="*/ 14 w 42"/>
                  <a:gd name="T35" fmla="*/ 0 h 34"/>
                  <a:gd name="T36" fmla="*/ 41 w 42"/>
                  <a:gd name="T37" fmla="*/ 0 h 34"/>
                  <a:gd name="T38" fmla="*/ 41 w 42"/>
                  <a:gd name="T39" fmla="*/ 7 h 34"/>
                  <a:gd name="T40" fmla="*/ 33 w 42"/>
                  <a:gd name="T41" fmla="*/ 18 h 34"/>
                  <a:gd name="T42" fmla="*/ 32 w 42"/>
                  <a:gd name="T43" fmla="*/ 14 h 34"/>
                  <a:gd name="T44" fmla="*/ 29 w 42"/>
                  <a:gd name="T45" fmla="*/ 10 h 34"/>
                  <a:gd name="T46" fmla="*/ 22 w 42"/>
                  <a:gd name="T47" fmla="*/ 10 h 34"/>
                  <a:gd name="T48" fmla="*/ 22 w 42"/>
                  <a:gd name="T49" fmla="*/ 15 h 34"/>
                  <a:gd name="T50" fmla="*/ 24 w 42"/>
                  <a:gd name="T51" fmla="*/ 22 h 34"/>
                  <a:gd name="T52" fmla="*/ 28 w 42"/>
                  <a:gd name="T53" fmla="*/ 24 h 34"/>
                  <a:gd name="T54" fmla="*/ 33 w 42"/>
                  <a:gd name="T5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4">
                    <a:moveTo>
                      <a:pt x="41" y="7"/>
                    </a:moveTo>
                    <a:cubicBezTo>
                      <a:pt x="35" y="9"/>
                      <a:pt x="35" y="9"/>
                      <a:pt x="35" y="9"/>
                    </a:cubicBezTo>
                    <a:cubicBezTo>
                      <a:pt x="37" y="10"/>
                      <a:pt x="39" y="12"/>
                      <a:pt x="40" y="14"/>
                    </a:cubicBezTo>
                    <a:cubicBezTo>
                      <a:pt x="41" y="16"/>
                      <a:pt x="42" y="18"/>
                      <a:pt x="42" y="21"/>
                    </a:cubicBezTo>
                    <a:cubicBezTo>
                      <a:pt x="42" y="25"/>
                      <a:pt x="41" y="28"/>
                      <a:pt x="38" y="31"/>
                    </a:cubicBezTo>
                    <a:cubicBezTo>
                      <a:pt x="36" y="33"/>
                      <a:pt x="33" y="34"/>
                      <a:pt x="29" y="34"/>
                    </a:cubicBezTo>
                    <a:cubicBezTo>
                      <a:pt x="25" y="34"/>
                      <a:pt x="22" y="33"/>
                      <a:pt x="19" y="30"/>
                    </a:cubicBezTo>
                    <a:cubicBezTo>
                      <a:pt x="17" y="27"/>
                      <a:pt x="16" y="22"/>
                      <a:pt x="16" y="17"/>
                    </a:cubicBezTo>
                    <a:cubicBezTo>
                      <a:pt x="16" y="10"/>
                      <a:pt x="16" y="10"/>
                      <a:pt x="16" y="10"/>
                    </a:cubicBezTo>
                    <a:cubicBezTo>
                      <a:pt x="14" y="10"/>
                      <a:pt x="14" y="10"/>
                      <a:pt x="14" y="10"/>
                    </a:cubicBezTo>
                    <a:cubicBezTo>
                      <a:pt x="12" y="10"/>
                      <a:pt x="10" y="11"/>
                      <a:pt x="10" y="12"/>
                    </a:cubicBezTo>
                    <a:cubicBezTo>
                      <a:pt x="9" y="13"/>
                      <a:pt x="9" y="15"/>
                      <a:pt x="9" y="17"/>
                    </a:cubicBezTo>
                    <a:cubicBezTo>
                      <a:pt x="9" y="21"/>
                      <a:pt x="10" y="26"/>
                      <a:pt x="12" y="31"/>
                    </a:cubicBezTo>
                    <a:cubicBezTo>
                      <a:pt x="3" y="31"/>
                      <a:pt x="3" y="31"/>
                      <a:pt x="3" y="31"/>
                    </a:cubicBezTo>
                    <a:cubicBezTo>
                      <a:pt x="2" y="29"/>
                      <a:pt x="1" y="26"/>
                      <a:pt x="1" y="24"/>
                    </a:cubicBezTo>
                    <a:cubicBezTo>
                      <a:pt x="0" y="21"/>
                      <a:pt x="0" y="18"/>
                      <a:pt x="0" y="16"/>
                    </a:cubicBezTo>
                    <a:cubicBezTo>
                      <a:pt x="0" y="10"/>
                      <a:pt x="1" y="6"/>
                      <a:pt x="4" y="4"/>
                    </a:cubicBezTo>
                    <a:cubicBezTo>
                      <a:pt x="6" y="1"/>
                      <a:pt x="9" y="0"/>
                      <a:pt x="14" y="0"/>
                    </a:cubicBezTo>
                    <a:cubicBezTo>
                      <a:pt x="41" y="0"/>
                      <a:pt x="41" y="0"/>
                      <a:pt x="41" y="0"/>
                    </a:cubicBezTo>
                    <a:lnTo>
                      <a:pt x="41" y="7"/>
                    </a:lnTo>
                    <a:close/>
                    <a:moveTo>
                      <a:pt x="33" y="18"/>
                    </a:moveTo>
                    <a:cubicBezTo>
                      <a:pt x="33" y="17"/>
                      <a:pt x="33" y="15"/>
                      <a:pt x="32" y="14"/>
                    </a:cubicBezTo>
                    <a:cubicBezTo>
                      <a:pt x="31" y="12"/>
                      <a:pt x="30" y="11"/>
                      <a:pt x="29" y="10"/>
                    </a:cubicBezTo>
                    <a:cubicBezTo>
                      <a:pt x="22" y="10"/>
                      <a:pt x="22" y="10"/>
                      <a:pt x="22" y="10"/>
                    </a:cubicBezTo>
                    <a:cubicBezTo>
                      <a:pt x="22" y="15"/>
                      <a:pt x="22" y="15"/>
                      <a:pt x="22" y="15"/>
                    </a:cubicBezTo>
                    <a:cubicBezTo>
                      <a:pt x="22" y="18"/>
                      <a:pt x="23" y="20"/>
                      <a:pt x="24" y="22"/>
                    </a:cubicBezTo>
                    <a:cubicBezTo>
                      <a:pt x="25" y="23"/>
                      <a:pt x="26" y="24"/>
                      <a:pt x="28" y="24"/>
                    </a:cubicBezTo>
                    <a:cubicBezTo>
                      <a:pt x="32" y="24"/>
                      <a:pt x="33" y="22"/>
                      <a:pt x="3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43" name="Freeform 58">
                <a:extLst>
                  <a:ext uri="{FF2B5EF4-FFF2-40B4-BE49-F238E27FC236}">
                    <a16:creationId xmlns:a16="http://schemas.microsoft.com/office/drawing/2014/main" id="{98AE969B-69A4-E12B-E7B6-A4C1B61AB567}"/>
                  </a:ext>
                </a:extLst>
              </p:cNvPr>
              <p:cNvSpPr>
                <a:spLocks noEditPoints="1"/>
              </p:cNvSpPr>
              <p:nvPr/>
            </p:nvSpPr>
            <p:spPr bwMode="auto">
              <a:xfrm>
                <a:off x="1038380" y="2861020"/>
                <a:ext cx="182642" cy="131078"/>
              </a:xfrm>
              <a:custGeom>
                <a:avLst/>
                <a:gdLst>
                  <a:gd name="T0" fmla="*/ 37 w 57"/>
                  <a:gd name="T1" fmla="*/ 40 h 41"/>
                  <a:gd name="T2" fmla="*/ 32 w 57"/>
                  <a:gd name="T3" fmla="*/ 41 h 41"/>
                  <a:gd name="T4" fmla="*/ 22 w 57"/>
                  <a:gd name="T5" fmla="*/ 35 h 41"/>
                  <a:gd name="T6" fmla="*/ 14 w 57"/>
                  <a:gd name="T7" fmla="*/ 39 h 41"/>
                  <a:gd name="T8" fmla="*/ 4 w 57"/>
                  <a:gd name="T9" fmla="*/ 34 h 41"/>
                  <a:gd name="T10" fmla="*/ 0 w 57"/>
                  <a:gd name="T11" fmla="*/ 22 h 41"/>
                  <a:gd name="T12" fmla="*/ 1 w 57"/>
                  <a:gd name="T13" fmla="*/ 14 h 41"/>
                  <a:gd name="T14" fmla="*/ 1 w 57"/>
                  <a:gd name="T15" fmla="*/ 0 h 41"/>
                  <a:gd name="T16" fmla="*/ 7 w 57"/>
                  <a:gd name="T17" fmla="*/ 0 h 41"/>
                  <a:gd name="T18" fmla="*/ 9 w 57"/>
                  <a:gd name="T19" fmla="*/ 4 h 41"/>
                  <a:gd name="T20" fmla="*/ 15 w 57"/>
                  <a:gd name="T21" fmla="*/ 2 h 41"/>
                  <a:gd name="T22" fmla="*/ 24 w 57"/>
                  <a:gd name="T23" fmla="*/ 7 h 41"/>
                  <a:gd name="T24" fmla="*/ 27 w 57"/>
                  <a:gd name="T25" fmla="*/ 20 h 41"/>
                  <a:gd name="T26" fmla="*/ 26 w 57"/>
                  <a:gd name="T27" fmla="*/ 28 h 41"/>
                  <a:gd name="T28" fmla="*/ 30 w 57"/>
                  <a:gd name="T29" fmla="*/ 31 h 41"/>
                  <a:gd name="T30" fmla="*/ 32 w 57"/>
                  <a:gd name="T31" fmla="*/ 13 h 41"/>
                  <a:gd name="T32" fmla="*/ 44 w 57"/>
                  <a:gd name="T33" fmla="*/ 0 h 41"/>
                  <a:gd name="T34" fmla="*/ 53 w 57"/>
                  <a:gd name="T35" fmla="*/ 5 h 41"/>
                  <a:gd name="T36" fmla="*/ 57 w 57"/>
                  <a:gd name="T37" fmla="*/ 20 h 41"/>
                  <a:gd name="T38" fmla="*/ 54 w 57"/>
                  <a:gd name="T39" fmla="*/ 35 h 41"/>
                  <a:gd name="T40" fmla="*/ 46 w 57"/>
                  <a:gd name="T41" fmla="*/ 40 h 41"/>
                  <a:gd name="T42" fmla="*/ 37 w 57"/>
                  <a:gd name="T43" fmla="*/ 36 h 41"/>
                  <a:gd name="T44" fmla="*/ 37 w 57"/>
                  <a:gd name="T45" fmla="*/ 40 h 41"/>
                  <a:gd name="T46" fmla="*/ 14 w 57"/>
                  <a:gd name="T47" fmla="*/ 28 h 41"/>
                  <a:gd name="T48" fmla="*/ 19 w 57"/>
                  <a:gd name="T49" fmla="*/ 20 h 41"/>
                  <a:gd name="T50" fmla="*/ 14 w 57"/>
                  <a:gd name="T51" fmla="*/ 13 h 41"/>
                  <a:gd name="T52" fmla="*/ 8 w 57"/>
                  <a:gd name="T53" fmla="*/ 20 h 41"/>
                  <a:gd name="T54" fmla="*/ 14 w 57"/>
                  <a:gd name="T55" fmla="*/ 28 h 41"/>
                  <a:gd name="T56" fmla="*/ 43 w 57"/>
                  <a:gd name="T57" fmla="*/ 30 h 41"/>
                  <a:gd name="T58" fmla="*/ 47 w 57"/>
                  <a:gd name="T59" fmla="*/ 27 h 41"/>
                  <a:gd name="T60" fmla="*/ 48 w 57"/>
                  <a:gd name="T61" fmla="*/ 20 h 41"/>
                  <a:gd name="T62" fmla="*/ 44 w 57"/>
                  <a:gd name="T63" fmla="*/ 11 h 41"/>
                  <a:gd name="T64" fmla="*/ 42 w 57"/>
                  <a:gd name="T65" fmla="*/ 12 h 41"/>
                  <a:gd name="T66" fmla="*/ 41 w 57"/>
                  <a:gd name="T67" fmla="*/ 15 h 41"/>
                  <a:gd name="T68" fmla="*/ 39 w 57"/>
                  <a:gd name="T69" fmla="*/ 28 h 41"/>
                  <a:gd name="T70" fmla="*/ 43 w 57"/>
                  <a:gd name="T71"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41">
                    <a:moveTo>
                      <a:pt x="37" y="40"/>
                    </a:moveTo>
                    <a:cubicBezTo>
                      <a:pt x="32" y="41"/>
                      <a:pt x="32" y="41"/>
                      <a:pt x="32" y="41"/>
                    </a:cubicBezTo>
                    <a:cubicBezTo>
                      <a:pt x="22" y="35"/>
                      <a:pt x="22" y="35"/>
                      <a:pt x="22" y="35"/>
                    </a:cubicBezTo>
                    <a:cubicBezTo>
                      <a:pt x="20" y="37"/>
                      <a:pt x="17" y="39"/>
                      <a:pt x="14" y="39"/>
                    </a:cubicBezTo>
                    <a:cubicBezTo>
                      <a:pt x="9" y="39"/>
                      <a:pt x="6" y="37"/>
                      <a:pt x="4" y="34"/>
                    </a:cubicBezTo>
                    <a:cubicBezTo>
                      <a:pt x="1" y="31"/>
                      <a:pt x="0" y="27"/>
                      <a:pt x="0" y="22"/>
                    </a:cubicBezTo>
                    <a:cubicBezTo>
                      <a:pt x="0" y="19"/>
                      <a:pt x="1" y="16"/>
                      <a:pt x="1" y="14"/>
                    </a:cubicBezTo>
                    <a:cubicBezTo>
                      <a:pt x="1" y="0"/>
                      <a:pt x="1" y="0"/>
                      <a:pt x="1" y="0"/>
                    </a:cubicBezTo>
                    <a:cubicBezTo>
                      <a:pt x="7" y="0"/>
                      <a:pt x="7" y="0"/>
                      <a:pt x="7" y="0"/>
                    </a:cubicBezTo>
                    <a:cubicBezTo>
                      <a:pt x="9" y="4"/>
                      <a:pt x="9" y="4"/>
                      <a:pt x="9" y="4"/>
                    </a:cubicBezTo>
                    <a:cubicBezTo>
                      <a:pt x="10" y="3"/>
                      <a:pt x="12" y="2"/>
                      <a:pt x="15" y="2"/>
                    </a:cubicBezTo>
                    <a:cubicBezTo>
                      <a:pt x="18" y="2"/>
                      <a:pt x="21" y="4"/>
                      <a:pt x="24" y="7"/>
                    </a:cubicBezTo>
                    <a:cubicBezTo>
                      <a:pt x="26" y="10"/>
                      <a:pt x="27" y="15"/>
                      <a:pt x="27" y="20"/>
                    </a:cubicBezTo>
                    <a:cubicBezTo>
                      <a:pt x="27" y="23"/>
                      <a:pt x="27" y="26"/>
                      <a:pt x="26" y="28"/>
                    </a:cubicBezTo>
                    <a:cubicBezTo>
                      <a:pt x="30" y="31"/>
                      <a:pt x="30" y="31"/>
                      <a:pt x="30" y="31"/>
                    </a:cubicBezTo>
                    <a:cubicBezTo>
                      <a:pt x="32" y="13"/>
                      <a:pt x="32" y="13"/>
                      <a:pt x="32" y="13"/>
                    </a:cubicBezTo>
                    <a:cubicBezTo>
                      <a:pt x="33" y="4"/>
                      <a:pt x="37" y="0"/>
                      <a:pt x="44" y="0"/>
                    </a:cubicBezTo>
                    <a:cubicBezTo>
                      <a:pt x="48" y="0"/>
                      <a:pt x="51" y="2"/>
                      <a:pt x="53" y="5"/>
                    </a:cubicBezTo>
                    <a:cubicBezTo>
                      <a:pt x="56" y="9"/>
                      <a:pt x="57" y="14"/>
                      <a:pt x="57" y="20"/>
                    </a:cubicBezTo>
                    <a:cubicBezTo>
                      <a:pt x="57" y="27"/>
                      <a:pt x="56" y="32"/>
                      <a:pt x="54" y="35"/>
                    </a:cubicBezTo>
                    <a:cubicBezTo>
                      <a:pt x="52" y="39"/>
                      <a:pt x="49" y="40"/>
                      <a:pt x="46" y="40"/>
                    </a:cubicBezTo>
                    <a:cubicBezTo>
                      <a:pt x="43" y="40"/>
                      <a:pt x="40" y="39"/>
                      <a:pt x="37" y="36"/>
                    </a:cubicBezTo>
                    <a:lnTo>
                      <a:pt x="37" y="40"/>
                    </a:lnTo>
                    <a:close/>
                    <a:moveTo>
                      <a:pt x="14" y="28"/>
                    </a:moveTo>
                    <a:cubicBezTo>
                      <a:pt x="17" y="28"/>
                      <a:pt x="19" y="26"/>
                      <a:pt x="19" y="20"/>
                    </a:cubicBezTo>
                    <a:cubicBezTo>
                      <a:pt x="19" y="15"/>
                      <a:pt x="17" y="13"/>
                      <a:pt x="14" y="13"/>
                    </a:cubicBezTo>
                    <a:cubicBezTo>
                      <a:pt x="10" y="13"/>
                      <a:pt x="8" y="15"/>
                      <a:pt x="8" y="20"/>
                    </a:cubicBezTo>
                    <a:cubicBezTo>
                      <a:pt x="8" y="26"/>
                      <a:pt x="10" y="28"/>
                      <a:pt x="14" y="28"/>
                    </a:cubicBezTo>
                    <a:close/>
                    <a:moveTo>
                      <a:pt x="43" y="30"/>
                    </a:moveTo>
                    <a:cubicBezTo>
                      <a:pt x="45" y="30"/>
                      <a:pt x="46" y="29"/>
                      <a:pt x="47" y="27"/>
                    </a:cubicBezTo>
                    <a:cubicBezTo>
                      <a:pt x="48" y="26"/>
                      <a:pt x="48" y="24"/>
                      <a:pt x="48" y="20"/>
                    </a:cubicBezTo>
                    <a:cubicBezTo>
                      <a:pt x="48" y="14"/>
                      <a:pt x="47" y="11"/>
                      <a:pt x="44" y="11"/>
                    </a:cubicBezTo>
                    <a:cubicBezTo>
                      <a:pt x="43" y="11"/>
                      <a:pt x="43" y="11"/>
                      <a:pt x="42" y="12"/>
                    </a:cubicBezTo>
                    <a:cubicBezTo>
                      <a:pt x="42" y="12"/>
                      <a:pt x="41" y="13"/>
                      <a:pt x="41" y="15"/>
                    </a:cubicBezTo>
                    <a:cubicBezTo>
                      <a:pt x="39" y="28"/>
                      <a:pt x="39" y="28"/>
                      <a:pt x="39" y="28"/>
                    </a:cubicBezTo>
                    <a:cubicBezTo>
                      <a:pt x="40" y="29"/>
                      <a:pt x="42" y="30"/>
                      <a:pt x="43"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44" name="Freeform 59">
                <a:extLst>
                  <a:ext uri="{FF2B5EF4-FFF2-40B4-BE49-F238E27FC236}">
                    <a16:creationId xmlns:a16="http://schemas.microsoft.com/office/drawing/2014/main" id="{C2AC386B-3B8B-E7EE-C4D8-D97095E6BBEF}"/>
                  </a:ext>
                </a:extLst>
              </p:cNvPr>
              <p:cNvSpPr>
                <a:spLocks noEditPoints="1"/>
              </p:cNvSpPr>
              <p:nvPr/>
            </p:nvSpPr>
            <p:spPr bwMode="auto">
              <a:xfrm>
                <a:off x="1038380" y="2726568"/>
                <a:ext cx="134452" cy="118067"/>
              </a:xfrm>
              <a:custGeom>
                <a:avLst/>
                <a:gdLst>
                  <a:gd name="T0" fmla="*/ 39 w 42"/>
                  <a:gd name="T1" fmla="*/ 2 h 37"/>
                  <a:gd name="T2" fmla="*/ 42 w 42"/>
                  <a:gd name="T3" fmla="*/ 16 h 37"/>
                  <a:gd name="T4" fmla="*/ 36 w 42"/>
                  <a:gd name="T5" fmla="*/ 32 h 37"/>
                  <a:gd name="T6" fmla="*/ 21 w 42"/>
                  <a:gd name="T7" fmla="*/ 37 h 37"/>
                  <a:gd name="T8" fmla="*/ 6 w 42"/>
                  <a:gd name="T9" fmla="*/ 32 h 37"/>
                  <a:gd name="T10" fmla="*/ 0 w 42"/>
                  <a:gd name="T11" fmla="*/ 17 h 37"/>
                  <a:gd name="T12" fmla="*/ 5 w 42"/>
                  <a:gd name="T13" fmla="*/ 5 h 37"/>
                  <a:gd name="T14" fmla="*/ 18 w 42"/>
                  <a:gd name="T15" fmla="*/ 0 h 37"/>
                  <a:gd name="T16" fmla="*/ 24 w 42"/>
                  <a:gd name="T17" fmla="*/ 0 h 37"/>
                  <a:gd name="T18" fmla="*/ 24 w 42"/>
                  <a:gd name="T19" fmla="*/ 26 h 37"/>
                  <a:gd name="T20" fmla="*/ 31 w 42"/>
                  <a:gd name="T21" fmla="*/ 23 h 37"/>
                  <a:gd name="T22" fmla="*/ 33 w 42"/>
                  <a:gd name="T23" fmla="*/ 15 h 37"/>
                  <a:gd name="T24" fmla="*/ 32 w 42"/>
                  <a:gd name="T25" fmla="*/ 9 h 37"/>
                  <a:gd name="T26" fmla="*/ 30 w 42"/>
                  <a:gd name="T27" fmla="*/ 2 h 37"/>
                  <a:gd name="T28" fmla="*/ 39 w 42"/>
                  <a:gd name="T29" fmla="*/ 2 h 37"/>
                  <a:gd name="T30" fmla="*/ 8 w 42"/>
                  <a:gd name="T31" fmla="*/ 18 h 37"/>
                  <a:gd name="T32" fmla="*/ 17 w 42"/>
                  <a:gd name="T33" fmla="*/ 26 h 37"/>
                  <a:gd name="T34" fmla="*/ 17 w 42"/>
                  <a:gd name="T35" fmla="*/ 11 h 37"/>
                  <a:gd name="T36" fmla="*/ 11 w 42"/>
                  <a:gd name="T37" fmla="*/ 13 h 37"/>
                  <a:gd name="T38" fmla="*/ 8 w 42"/>
                  <a:gd name="T39"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37">
                    <a:moveTo>
                      <a:pt x="39" y="2"/>
                    </a:moveTo>
                    <a:cubicBezTo>
                      <a:pt x="41" y="6"/>
                      <a:pt x="42" y="11"/>
                      <a:pt x="42" y="16"/>
                    </a:cubicBezTo>
                    <a:cubicBezTo>
                      <a:pt x="42" y="23"/>
                      <a:pt x="40" y="28"/>
                      <a:pt x="36" y="32"/>
                    </a:cubicBezTo>
                    <a:cubicBezTo>
                      <a:pt x="33" y="36"/>
                      <a:pt x="28" y="37"/>
                      <a:pt x="21" y="37"/>
                    </a:cubicBezTo>
                    <a:cubicBezTo>
                      <a:pt x="14" y="37"/>
                      <a:pt x="9" y="36"/>
                      <a:pt x="6" y="32"/>
                    </a:cubicBezTo>
                    <a:cubicBezTo>
                      <a:pt x="2" y="29"/>
                      <a:pt x="0" y="24"/>
                      <a:pt x="0" y="17"/>
                    </a:cubicBezTo>
                    <a:cubicBezTo>
                      <a:pt x="0" y="12"/>
                      <a:pt x="2" y="8"/>
                      <a:pt x="5" y="5"/>
                    </a:cubicBezTo>
                    <a:cubicBezTo>
                      <a:pt x="8" y="2"/>
                      <a:pt x="13" y="0"/>
                      <a:pt x="18" y="0"/>
                    </a:cubicBezTo>
                    <a:cubicBezTo>
                      <a:pt x="24" y="0"/>
                      <a:pt x="24" y="0"/>
                      <a:pt x="24" y="0"/>
                    </a:cubicBezTo>
                    <a:cubicBezTo>
                      <a:pt x="24" y="26"/>
                      <a:pt x="24" y="26"/>
                      <a:pt x="24" y="26"/>
                    </a:cubicBezTo>
                    <a:cubicBezTo>
                      <a:pt x="27" y="26"/>
                      <a:pt x="29" y="24"/>
                      <a:pt x="31" y="23"/>
                    </a:cubicBezTo>
                    <a:cubicBezTo>
                      <a:pt x="32" y="21"/>
                      <a:pt x="33" y="18"/>
                      <a:pt x="33" y="15"/>
                    </a:cubicBezTo>
                    <a:cubicBezTo>
                      <a:pt x="33" y="13"/>
                      <a:pt x="33" y="11"/>
                      <a:pt x="32" y="9"/>
                    </a:cubicBezTo>
                    <a:cubicBezTo>
                      <a:pt x="32" y="7"/>
                      <a:pt x="31" y="5"/>
                      <a:pt x="30" y="2"/>
                    </a:cubicBezTo>
                    <a:lnTo>
                      <a:pt x="39" y="2"/>
                    </a:lnTo>
                    <a:close/>
                    <a:moveTo>
                      <a:pt x="8" y="18"/>
                    </a:moveTo>
                    <a:cubicBezTo>
                      <a:pt x="8" y="23"/>
                      <a:pt x="11" y="26"/>
                      <a:pt x="17" y="26"/>
                    </a:cubicBezTo>
                    <a:cubicBezTo>
                      <a:pt x="17" y="11"/>
                      <a:pt x="17" y="11"/>
                      <a:pt x="17" y="11"/>
                    </a:cubicBezTo>
                    <a:cubicBezTo>
                      <a:pt x="14" y="11"/>
                      <a:pt x="12" y="11"/>
                      <a:pt x="11" y="13"/>
                    </a:cubicBezTo>
                    <a:cubicBezTo>
                      <a:pt x="9" y="14"/>
                      <a:pt x="8" y="15"/>
                      <a:pt x="8"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45" name="Freeform 60">
                <a:extLst>
                  <a:ext uri="{FF2B5EF4-FFF2-40B4-BE49-F238E27FC236}">
                    <a16:creationId xmlns:a16="http://schemas.microsoft.com/office/drawing/2014/main" id="{1DBB2BCE-F6E9-E805-E3F2-D3C6663C0CD6}"/>
                  </a:ext>
                </a:extLst>
              </p:cNvPr>
              <p:cNvSpPr>
                <a:spLocks/>
              </p:cNvSpPr>
              <p:nvPr/>
            </p:nvSpPr>
            <p:spPr bwMode="auto">
              <a:xfrm>
                <a:off x="1041754" y="2627296"/>
                <a:ext cx="128187" cy="76623"/>
              </a:xfrm>
              <a:custGeom>
                <a:avLst/>
                <a:gdLst>
                  <a:gd name="T0" fmla="*/ 40 w 40"/>
                  <a:gd name="T1" fmla="*/ 12 h 24"/>
                  <a:gd name="T2" fmla="*/ 40 w 40"/>
                  <a:gd name="T3" fmla="*/ 24 h 24"/>
                  <a:gd name="T4" fmla="*/ 0 w 40"/>
                  <a:gd name="T5" fmla="*/ 24 h 24"/>
                  <a:gd name="T6" fmla="*/ 0 w 40"/>
                  <a:gd name="T7" fmla="*/ 16 h 24"/>
                  <a:gd name="T8" fmla="*/ 6 w 40"/>
                  <a:gd name="T9" fmla="*/ 15 h 24"/>
                  <a:gd name="T10" fmla="*/ 1 w 40"/>
                  <a:gd name="T11" fmla="*/ 10 h 24"/>
                  <a:gd name="T12" fmla="*/ 0 w 40"/>
                  <a:gd name="T13" fmla="*/ 3 h 24"/>
                  <a:gd name="T14" fmla="*/ 0 w 40"/>
                  <a:gd name="T15" fmla="*/ 0 h 24"/>
                  <a:gd name="T16" fmla="*/ 10 w 40"/>
                  <a:gd name="T17" fmla="*/ 0 h 24"/>
                  <a:gd name="T18" fmla="*/ 10 w 40"/>
                  <a:gd name="T19" fmla="*/ 3 h 24"/>
                  <a:gd name="T20" fmla="*/ 12 w 40"/>
                  <a:gd name="T21" fmla="*/ 9 h 24"/>
                  <a:gd name="T22" fmla="*/ 18 w 40"/>
                  <a:gd name="T23" fmla="*/ 12 h 24"/>
                  <a:gd name="T24" fmla="*/ 40 w 40"/>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4">
                    <a:moveTo>
                      <a:pt x="40" y="12"/>
                    </a:moveTo>
                    <a:cubicBezTo>
                      <a:pt x="40" y="24"/>
                      <a:pt x="40" y="24"/>
                      <a:pt x="40" y="24"/>
                    </a:cubicBezTo>
                    <a:cubicBezTo>
                      <a:pt x="0" y="24"/>
                      <a:pt x="0" y="24"/>
                      <a:pt x="0" y="24"/>
                    </a:cubicBezTo>
                    <a:cubicBezTo>
                      <a:pt x="0" y="16"/>
                      <a:pt x="0" y="16"/>
                      <a:pt x="0" y="16"/>
                    </a:cubicBezTo>
                    <a:cubicBezTo>
                      <a:pt x="6" y="15"/>
                      <a:pt x="6" y="15"/>
                      <a:pt x="6" y="15"/>
                    </a:cubicBezTo>
                    <a:cubicBezTo>
                      <a:pt x="4" y="13"/>
                      <a:pt x="2" y="12"/>
                      <a:pt x="1" y="10"/>
                    </a:cubicBezTo>
                    <a:cubicBezTo>
                      <a:pt x="0" y="8"/>
                      <a:pt x="0" y="6"/>
                      <a:pt x="0" y="3"/>
                    </a:cubicBezTo>
                    <a:cubicBezTo>
                      <a:pt x="0" y="2"/>
                      <a:pt x="0" y="1"/>
                      <a:pt x="0" y="0"/>
                    </a:cubicBezTo>
                    <a:cubicBezTo>
                      <a:pt x="10" y="0"/>
                      <a:pt x="10" y="0"/>
                      <a:pt x="10" y="0"/>
                    </a:cubicBezTo>
                    <a:cubicBezTo>
                      <a:pt x="10" y="3"/>
                      <a:pt x="10" y="3"/>
                      <a:pt x="10" y="3"/>
                    </a:cubicBezTo>
                    <a:cubicBezTo>
                      <a:pt x="10" y="5"/>
                      <a:pt x="11" y="7"/>
                      <a:pt x="12" y="9"/>
                    </a:cubicBezTo>
                    <a:cubicBezTo>
                      <a:pt x="14" y="11"/>
                      <a:pt x="15" y="12"/>
                      <a:pt x="18" y="12"/>
                    </a:cubicBez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grpSp>
        <p:sp>
          <p:nvSpPr>
            <p:cNvPr id="17" name="Freeform 61">
              <a:extLst>
                <a:ext uri="{FF2B5EF4-FFF2-40B4-BE49-F238E27FC236}">
                  <a16:creationId xmlns:a16="http://schemas.microsoft.com/office/drawing/2014/main" id="{A4DDFF82-5064-DA5F-800C-CBC92BAAB31C}"/>
                </a:ext>
              </a:extLst>
            </p:cNvPr>
            <p:cNvSpPr>
              <a:spLocks noChangeAspect="1"/>
            </p:cNvSpPr>
            <p:nvPr/>
          </p:nvSpPr>
          <p:spPr bwMode="auto">
            <a:xfrm>
              <a:off x="1901561" y="2334932"/>
              <a:ext cx="1962626" cy="973958"/>
            </a:xfrm>
            <a:custGeom>
              <a:avLst/>
              <a:gdLst>
                <a:gd name="T0" fmla="*/ 338 w 763"/>
                <a:gd name="T1" fmla="*/ 351 h 379"/>
                <a:gd name="T2" fmla="*/ 202 w 763"/>
                <a:gd name="T3" fmla="*/ 376 h 379"/>
                <a:gd name="T4" fmla="*/ 76 w 763"/>
                <a:gd name="T5" fmla="*/ 337 h 379"/>
                <a:gd name="T6" fmla="*/ 17 w 763"/>
                <a:gd name="T7" fmla="*/ 280 h 379"/>
                <a:gd name="T8" fmla="*/ 39 w 763"/>
                <a:gd name="T9" fmla="*/ 193 h 379"/>
                <a:gd name="T10" fmla="*/ 60 w 763"/>
                <a:gd name="T11" fmla="*/ 179 h 379"/>
                <a:gd name="T12" fmla="*/ 43 w 763"/>
                <a:gd name="T13" fmla="*/ 152 h 379"/>
                <a:gd name="T14" fmla="*/ 60 w 763"/>
                <a:gd name="T15" fmla="*/ 66 h 379"/>
                <a:gd name="T16" fmla="*/ 145 w 763"/>
                <a:gd name="T17" fmla="*/ 35 h 379"/>
                <a:gd name="T18" fmla="*/ 247 w 763"/>
                <a:gd name="T19" fmla="*/ 40 h 379"/>
                <a:gd name="T20" fmla="*/ 258 w 763"/>
                <a:gd name="T21" fmla="*/ 31 h 379"/>
                <a:gd name="T22" fmla="*/ 326 w 763"/>
                <a:gd name="T23" fmla="*/ 4 h 379"/>
                <a:gd name="T24" fmla="*/ 373 w 763"/>
                <a:gd name="T25" fmla="*/ 2 h 379"/>
                <a:gd name="T26" fmla="*/ 421 w 763"/>
                <a:gd name="T27" fmla="*/ 9 h 379"/>
                <a:gd name="T28" fmla="*/ 468 w 763"/>
                <a:gd name="T29" fmla="*/ 22 h 379"/>
                <a:gd name="T30" fmla="*/ 565 w 763"/>
                <a:gd name="T31" fmla="*/ 1 h 379"/>
                <a:gd name="T32" fmla="*/ 704 w 763"/>
                <a:gd name="T33" fmla="*/ 41 h 379"/>
                <a:gd name="T34" fmla="*/ 748 w 763"/>
                <a:gd name="T35" fmla="*/ 86 h 379"/>
                <a:gd name="T36" fmla="*/ 730 w 763"/>
                <a:gd name="T37" fmla="*/ 162 h 379"/>
                <a:gd name="T38" fmla="*/ 338 w 763"/>
                <a:gd name="T39" fmla="*/ 35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3" h="379">
                  <a:moveTo>
                    <a:pt x="338" y="351"/>
                  </a:moveTo>
                  <a:cubicBezTo>
                    <a:pt x="296" y="375"/>
                    <a:pt x="249" y="379"/>
                    <a:pt x="202" y="376"/>
                  </a:cubicBezTo>
                  <a:cubicBezTo>
                    <a:pt x="157" y="372"/>
                    <a:pt x="115" y="359"/>
                    <a:pt x="76" y="337"/>
                  </a:cubicBezTo>
                  <a:cubicBezTo>
                    <a:pt x="52" y="323"/>
                    <a:pt x="31" y="305"/>
                    <a:pt x="17" y="280"/>
                  </a:cubicBezTo>
                  <a:cubicBezTo>
                    <a:pt x="0" y="248"/>
                    <a:pt x="8" y="214"/>
                    <a:pt x="39" y="193"/>
                  </a:cubicBezTo>
                  <a:cubicBezTo>
                    <a:pt x="45" y="188"/>
                    <a:pt x="53" y="184"/>
                    <a:pt x="60" y="179"/>
                  </a:cubicBezTo>
                  <a:cubicBezTo>
                    <a:pt x="54" y="170"/>
                    <a:pt x="48" y="161"/>
                    <a:pt x="43" y="152"/>
                  </a:cubicBezTo>
                  <a:cubicBezTo>
                    <a:pt x="25" y="122"/>
                    <a:pt x="32" y="88"/>
                    <a:pt x="60" y="66"/>
                  </a:cubicBezTo>
                  <a:cubicBezTo>
                    <a:pt x="85" y="46"/>
                    <a:pt x="114" y="38"/>
                    <a:pt x="145" y="35"/>
                  </a:cubicBezTo>
                  <a:cubicBezTo>
                    <a:pt x="179" y="30"/>
                    <a:pt x="213" y="34"/>
                    <a:pt x="247" y="40"/>
                  </a:cubicBezTo>
                  <a:cubicBezTo>
                    <a:pt x="251" y="37"/>
                    <a:pt x="254" y="34"/>
                    <a:pt x="258" y="31"/>
                  </a:cubicBezTo>
                  <a:cubicBezTo>
                    <a:pt x="278" y="14"/>
                    <a:pt x="301" y="7"/>
                    <a:pt x="326" y="4"/>
                  </a:cubicBezTo>
                  <a:cubicBezTo>
                    <a:pt x="341" y="2"/>
                    <a:pt x="357" y="2"/>
                    <a:pt x="373" y="2"/>
                  </a:cubicBezTo>
                  <a:cubicBezTo>
                    <a:pt x="389" y="4"/>
                    <a:pt x="405" y="5"/>
                    <a:pt x="421" y="9"/>
                  </a:cubicBezTo>
                  <a:cubicBezTo>
                    <a:pt x="437" y="12"/>
                    <a:pt x="452" y="17"/>
                    <a:pt x="468" y="22"/>
                  </a:cubicBezTo>
                  <a:cubicBezTo>
                    <a:pt x="498" y="4"/>
                    <a:pt x="531" y="0"/>
                    <a:pt x="565" y="1"/>
                  </a:cubicBezTo>
                  <a:cubicBezTo>
                    <a:pt x="614" y="2"/>
                    <a:pt x="661" y="14"/>
                    <a:pt x="704" y="41"/>
                  </a:cubicBezTo>
                  <a:cubicBezTo>
                    <a:pt x="722" y="52"/>
                    <a:pt x="738" y="67"/>
                    <a:pt x="748" y="86"/>
                  </a:cubicBezTo>
                  <a:cubicBezTo>
                    <a:pt x="763" y="114"/>
                    <a:pt x="757" y="145"/>
                    <a:pt x="730" y="162"/>
                  </a:cubicBezTo>
                  <a:cubicBezTo>
                    <a:pt x="706" y="177"/>
                    <a:pt x="349" y="345"/>
                    <a:pt x="338" y="351"/>
                  </a:cubicBezTo>
                  <a:close/>
                </a:path>
              </a:pathLst>
            </a:custGeom>
            <a:solidFill>
              <a:srgbClr val="CB4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18" name="Freeform 62">
              <a:extLst>
                <a:ext uri="{FF2B5EF4-FFF2-40B4-BE49-F238E27FC236}">
                  <a16:creationId xmlns:a16="http://schemas.microsoft.com/office/drawing/2014/main" id="{A39BE7E6-CF21-32F8-BBEF-DBA9015FEA72}"/>
                </a:ext>
              </a:extLst>
            </p:cNvPr>
            <p:cNvSpPr>
              <a:spLocks noChangeAspect="1"/>
            </p:cNvSpPr>
            <p:nvPr/>
          </p:nvSpPr>
          <p:spPr bwMode="auto">
            <a:xfrm>
              <a:off x="1648722" y="3148002"/>
              <a:ext cx="2319923" cy="1027765"/>
            </a:xfrm>
            <a:custGeom>
              <a:avLst/>
              <a:gdLst>
                <a:gd name="T0" fmla="*/ 556 w 902"/>
                <a:gd name="T1" fmla="*/ 0 h 400"/>
                <a:gd name="T2" fmla="*/ 417 w 902"/>
                <a:gd name="T3" fmla="*/ 66 h 400"/>
                <a:gd name="T4" fmla="*/ 281 w 902"/>
                <a:gd name="T5" fmla="*/ 90 h 400"/>
                <a:gd name="T6" fmla="*/ 200 w 902"/>
                <a:gd name="T7" fmla="*/ 73 h 400"/>
                <a:gd name="T8" fmla="*/ 0 w 902"/>
                <a:gd name="T9" fmla="*/ 173 h 400"/>
                <a:gd name="T10" fmla="*/ 451 w 902"/>
                <a:gd name="T11" fmla="*/ 400 h 400"/>
                <a:gd name="T12" fmla="*/ 902 w 902"/>
                <a:gd name="T13" fmla="*/ 173 h 400"/>
                <a:gd name="T14" fmla="*/ 556 w 902"/>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2" h="400">
                  <a:moveTo>
                    <a:pt x="556" y="0"/>
                  </a:moveTo>
                  <a:cubicBezTo>
                    <a:pt x="483" y="34"/>
                    <a:pt x="422" y="63"/>
                    <a:pt x="417" y="66"/>
                  </a:cubicBezTo>
                  <a:cubicBezTo>
                    <a:pt x="375" y="89"/>
                    <a:pt x="328" y="94"/>
                    <a:pt x="281" y="90"/>
                  </a:cubicBezTo>
                  <a:cubicBezTo>
                    <a:pt x="253" y="88"/>
                    <a:pt x="226" y="82"/>
                    <a:pt x="200" y="73"/>
                  </a:cubicBezTo>
                  <a:cubicBezTo>
                    <a:pt x="0" y="173"/>
                    <a:pt x="0" y="173"/>
                    <a:pt x="0" y="173"/>
                  </a:cubicBezTo>
                  <a:cubicBezTo>
                    <a:pt x="451" y="400"/>
                    <a:pt x="451" y="400"/>
                    <a:pt x="451" y="400"/>
                  </a:cubicBezTo>
                  <a:cubicBezTo>
                    <a:pt x="902" y="173"/>
                    <a:pt x="902" y="173"/>
                    <a:pt x="902" y="173"/>
                  </a:cubicBezTo>
                  <a:lnTo>
                    <a:pt x="556" y="0"/>
                  </a:lnTo>
                  <a:close/>
                </a:path>
              </a:pathLst>
            </a:custGeom>
            <a:solidFill>
              <a:srgbClr val="CB4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grpSp>
          <p:nvGrpSpPr>
            <p:cNvPr id="19" name="Group 23">
              <a:extLst>
                <a:ext uri="{FF2B5EF4-FFF2-40B4-BE49-F238E27FC236}">
                  <a16:creationId xmlns:a16="http://schemas.microsoft.com/office/drawing/2014/main" id="{67B995F8-2A05-1CB3-1957-CB08F2547B50}"/>
                </a:ext>
              </a:extLst>
            </p:cNvPr>
            <p:cNvGrpSpPr>
              <a:grpSpLocks noChangeAspect="1"/>
            </p:cNvGrpSpPr>
            <p:nvPr/>
          </p:nvGrpSpPr>
          <p:grpSpPr>
            <a:xfrm>
              <a:off x="1648722" y="3989970"/>
              <a:ext cx="2319925" cy="966217"/>
              <a:chOff x="1332825" y="4489381"/>
              <a:chExt cx="2888064" cy="1202839"/>
            </a:xfrm>
          </p:grpSpPr>
          <p:sp>
            <p:nvSpPr>
              <p:cNvPr id="20" name="Freeform 37">
                <a:extLst>
                  <a:ext uri="{FF2B5EF4-FFF2-40B4-BE49-F238E27FC236}">
                    <a16:creationId xmlns:a16="http://schemas.microsoft.com/office/drawing/2014/main" id="{411E8E41-5967-E113-62B9-29C730F2C114}"/>
                  </a:ext>
                </a:extLst>
              </p:cNvPr>
              <p:cNvSpPr>
                <a:spLocks/>
              </p:cNvSpPr>
              <p:nvPr/>
            </p:nvSpPr>
            <p:spPr bwMode="auto">
              <a:xfrm>
                <a:off x="1332825" y="4489381"/>
                <a:ext cx="2888064" cy="1135853"/>
              </a:xfrm>
              <a:custGeom>
                <a:avLst/>
                <a:gdLst>
                  <a:gd name="T0" fmla="*/ 2997 w 5993"/>
                  <a:gd name="T1" fmla="*/ 657 h 2357"/>
                  <a:gd name="T2" fmla="*/ 1688 w 5993"/>
                  <a:gd name="T3" fmla="*/ 0 h 2357"/>
                  <a:gd name="T4" fmla="*/ 0 w 5993"/>
                  <a:gd name="T5" fmla="*/ 850 h 2357"/>
                  <a:gd name="T6" fmla="*/ 2997 w 5993"/>
                  <a:gd name="T7" fmla="*/ 2357 h 2357"/>
                  <a:gd name="T8" fmla="*/ 5993 w 5993"/>
                  <a:gd name="T9" fmla="*/ 850 h 2357"/>
                  <a:gd name="T10" fmla="*/ 4306 w 5993"/>
                  <a:gd name="T11" fmla="*/ 0 h 2357"/>
                  <a:gd name="T12" fmla="*/ 2997 w 5993"/>
                  <a:gd name="T13" fmla="*/ 657 h 2357"/>
                </a:gdLst>
                <a:ahLst/>
                <a:cxnLst>
                  <a:cxn ang="0">
                    <a:pos x="T0" y="T1"/>
                  </a:cxn>
                  <a:cxn ang="0">
                    <a:pos x="T2" y="T3"/>
                  </a:cxn>
                  <a:cxn ang="0">
                    <a:pos x="T4" y="T5"/>
                  </a:cxn>
                  <a:cxn ang="0">
                    <a:pos x="T6" y="T7"/>
                  </a:cxn>
                  <a:cxn ang="0">
                    <a:pos x="T8" y="T9"/>
                  </a:cxn>
                  <a:cxn ang="0">
                    <a:pos x="T10" y="T11"/>
                  </a:cxn>
                  <a:cxn ang="0">
                    <a:pos x="T12" y="T13"/>
                  </a:cxn>
                </a:cxnLst>
                <a:rect l="0" t="0" r="r" b="b"/>
                <a:pathLst>
                  <a:path w="5993" h="2357">
                    <a:moveTo>
                      <a:pt x="2997" y="657"/>
                    </a:moveTo>
                    <a:lnTo>
                      <a:pt x="1688" y="0"/>
                    </a:lnTo>
                    <a:lnTo>
                      <a:pt x="0" y="850"/>
                    </a:lnTo>
                    <a:lnTo>
                      <a:pt x="2997" y="2357"/>
                    </a:lnTo>
                    <a:lnTo>
                      <a:pt x="5993" y="850"/>
                    </a:lnTo>
                    <a:lnTo>
                      <a:pt x="4306" y="0"/>
                    </a:lnTo>
                    <a:lnTo>
                      <a:pt x="2997" y="657"/>
                    </a:lnTo>
                    <a:close/>
                  </a:path>
                </a:pathLst>
              </a:custGeom>
              <a:solidFill>
                <a:srgbClr val="CB45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21" name="Freeform 63">
                <a:extLst>
                  <a:ext uri="{FF2B5EF4-FFF2-40B4-BE49-F238E27FC236}">
                    <a16:creationId xmlns:a16="http://schemas.microsoft.com/office/drawing/2014/main" id="{7101FA5F-977C-9614-62A6-77F5145C0963}"/>
                  </a:ext>
                </a:extLst>
              </p:cNvPr>
              <p:cNvSpPr>
                <a:spLocks/>
              </p:cNvSpPr>
              <p:nvPr/>
            </p:nvSpPr>
            <p:spPr bwMode="auto">
              <a:xfrm>
                <a:off x="1332825" y="4899002"/>
                <a:ext cx="1444273" cy="793218"/>
              </a:xfrm>
              <a:custGeom>
                <a:avLst/>
                <a:gdLst>
                  <a:gd name="T0" fmla="*/ 0 w 2997"/>
                  <a:gd name="T1" fmla="*/ 146 h 1646"/>
                  <a:gd name="T2" fmla="*/ 2997 w 2997"/>
                  <a:gd name="T3" fmla="*/ 1646 h 1646"/>
                  <a:gd name="T4" fmla="*/ 2997 w 2997"/>
                  <a:gd name="T5" fmla="*/ 1507 h 1646"/>
                  <a:gd name="T6" fmla="*/ 0 w 2997"/>
                  <a:gd name="T7" fmla="*/ 0 h 1646"/>
                  <a:gd name="T8" fmla="*/ 0 w 2997"/>
                  <a:gd name="T9" fmla="*/ 146 h 1646"/>
                </a:gdLst>
                <a:ahLst/>
                <a:cxnLst>
                  <a:cxn ang="0">
                    <a:pos x="T0" y="T1"/>
                  </a:cxn>
                  <a:cxn ang="0">
                    <a:pos x="T2" y="T3"/>
                  </a:cxn>
                  <a:cxn ang="0">
                    <a:pos x="T4" y="T5"/>
                  </a:cxn>
                  <a:cxn ang="0">
                    <a:pos x="T6" y="T7"/>
                  </a:cxn>
                  <a:cxn ang="0">
                    <a:pos x="T8" y="T9"/>
                  </a:cxn>
                </a:cxnLst>
                <a:rect l="0" t="0" r="r" b="b"/>
                <a:pathLst>
                  <a:path w="2997" h="1646">
                    <a:moveTo>
                      <a:pt x="0" y="146"/>
                    </a:moveTo>
                    <a:lnTo>
                      <a:pt x="2997" y="1646"/>
                    </a:lnTo>
                    <a:lnTo>
                      <a:pt x="2997" y="1507"/>
                    </a:lnTo>
                    <a:lnTo>
                      <a:pt x="0" y="0"/>
                    </a:lnTo>
                    <a:lnTo>
                      <a:pt x="0" y="146"/>
                    </a:lnTo>
                    <a:close/>
                  </a:path>
                </a:pathLst>
              </a:custGeom>
              <a:solidFill>
                <a:srgbClr val="211E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4" tIns="45717" rIns="91434" bIns="4571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grpSp>
      </p:grpSp>
      <p:sp>
        <p:nvSpPr>
          <p:cNvPr id="46" name="Rectangle 45">
            <a:extLst>
              <a:ext uri="{FF2B5EF4-FFF2-40B4-BE49-F238E27FC236}">
                <a16:creationId xmlns:a16="http://schemas.microsoft.com/office/drawing/2014/main" id="{CB7F6722-BB6D-FC3B-00CF-0AB4662D859D}"/>
              </a:ext>
            </a:extLst>
          </p:cNvPr>
          <p:cNvSpPr/>
          <p:nvPr/>
        </p:nvSpPr>
        <p:spPr>
          <a:xfrm>
            <a:off x="6453424" y="3406619"/>
            <a:ext cx="5561707" cy="810671"/>
          </a:xfrm>
          <a:prstGeom prst="rect">
            <a:avLst/>
          </a:prstGeom>
        </p:spPr>
        <p:txBody>
          <a:bodyPr wrap="square" lIns="0" tIns="0" rIns="0" bIns="0">
            <a:spAutoFit/>
          </a:bodyPr>
          <a:lstStyle/>
          <a:p>
            <a:pPr marL="0" marR="0" lvl="0" indent="0" algn="l" defTabSz="914400" rtl="0" eaLnBrk="1" fontAlgn="auto" latinLnBrk="0" hangingPunct="1">
              <a:lnSpc>
                <a:spcPct val="95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AE562C"/>
                </a:solidFill>
                <a:effectLst/>
                <a:uLnTx/>
                <a:uFillTx/>
                <a:latin typeface="Oracle Sans Extra Bold" panose="020B0803020204020204" pitchFamily="34" charset="0"/>
                <a:ea typeface="+mn-ea"/>
                <a:cs typeface="Oracle Sans Extra Bold" panose="020B0803020204020204" pitchFamily="34" charset="0"/>
              </a:rPr>
              <a:t>Ops Automation </a:t>
            </a:r>
          </a:p>
          <a:p>
            <a:pPr marL="0" marR="0" lvl="0" indent="0" algn="l" defTabSz="914400" rtl="0" eaLnBrk="1" fontAlgn="auto" latinLnBrk="0" hangingPunct="1">
              <a:lnSpc>
                <a:spcPct val="95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a:ea typeface="+mn-ea"/>
                <a:cs typeface="Oracle Sans Light" panose="020B0403020204020204" pitchFamily="34" charset="0"/>
              </a:rPr>
              <a:t>Enhanced automation and modernization of key management tasks</a:t>
            </a:r>
          </a:p>
        </p:txBody>
      </p:sp>
    </p:spTree>
    <p:extLst>
      <p:ext uri="{BB962C8B-B14F-4D97-AF65-F5344CB8AC3E}">
        <p14:creationId xmlns:p14="http://schemas.microsoft.com/office/powerpoint/2010/main" val="27226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7752B-5428-4024-0A64-8504C2997C4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3B9B847-3495-6902-9261-83257D723F25}"/>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B7425C02-62BB-684C-0EE2-0C02DC604E8E}"/>
              </a:ext>
            </a:extLst>
          </p:cNvPr>
          <p:cNvSpPr>
            <a:spLocks noGrp="1"/>
          </p:cNvSpPr>
          <p:nvPr>
            <p:ph type="sldNum" sz="quarter" idx="12"/>
          </p:nvPr>
        </p:nvSpPr>
        <p:spPr/>
        <p:txBody>
          <a:bodyPr/>
          <a:lstStyle/>
          <a:p>
            <a:fld id="{345D60D9-5372-5F40-9443-0F9AE5BDC3C8}" type="slidenum">
              <a:rPr lang="en-US" smtClean="0"/>
              <a:pPr/>
              <a:t>15</a:t>
            </a:fld>
            <a:endParaRPr lang="en-US" dirty="0"/>
          </a:p>
        </p:txBody>
      </p:sp>
      <p:sp>
        <p:nvSpPr>
          <p:cNvPr id="5" name="Text Placeholder 7">
            <a:extLst>
              <a:ext uri="{FF2B5EF4-FFF2-40B4-BE49-F238E27FC236}">
                <a16:creationId xmlns:a16="http://schemas.microsoft.com/office/drawing/2014/main" id="{A7F379AD-8D04-932A-8EF8-8E873ECD41F3}"/>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EM for MySQL: </a:t>
            </a:r>
            <a:r>
              <a:rPr lang="it-IT" sz="2000" dirty="0" err="1"/>
              <a:t>Get</a:t>
            </a:r>
            <a:r>
              <a:rPr lang="it-IT" sz="2000" dirty="0"/>
              <a:t> </a:t>
            </a:r>
            <a:r>
              <a:rPr lang="it-IT" sz="2000" dirty="0" err="1"/>
              <a:t>quick</a:t>
            </a:r>
            <a:r>
              <a:rPr lang="it-IT" sz="2000" dirty="0"/>
              <a:t> insight </a:t>
            </a:r>
            <a:r>
              <a:rPr lang="it-IT" sz="2000" dirty="0" err="1"/>
              <a:t>into</a:t>
            </a:r>
            <a:r>
              <a:rPr lang="it-IT" sz="2000" dirty="0"/>
              <a:t> health and performance</a:t>
            </a:r>
            <a:endParaRPr lang="en-US" sz="2000" dirty="0"/>
          </a:p>
        </p:txBody>
      </p:sp>
      <p:sp>
        <p:nvSpPr>
          <p:cNvPr id="6" name="Title 5">
            <a:extLst>
              <a:ext uri="{FF2B5EF4-FFF2-40B4-BE49-F238E27FC236}">
                <a16:creationId xmlns:a16="http://schemas.microsoft.com/office/drawing/2014/main" id="{0DE66CC5-EBB5-9CB3-7138-38DE88B6541D}"/>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pic>
        <p:nvPicPr>
          <p:cNvPr id="2" name="Picture 12">
            <a:extLst>
              <a:ext uri="{FF2B5EF4-FFF2-40B4-BE49-F238E27FC236}">
                <a16:creationId xmlns:a16="http://schemas.microsoft.com/office/drawing/2014/main" id="{6F6D87A9-81D5-63E5-794C-62316D69ACAA}"/>
              </a:ext>
            </a:extLst>
          </p:cNvPr>
          <p:cNvPicPr>
            <a:picLocks noChangeAspect="1"/>
          </p:cNvPicPr>
          <p:nvPr/>
        </p:nvPicPr>
        <p:blipFill>
          <a:blip r:embed="rId2"/>
          <a:stretch>
            <a:fillRect/>
          </a:stretch>
        </p:blipFill>
        <p:spPr>
          <a:xfrm>
            <a:off x="4051738" y="1680886"/>
            <a:ext cx="7772400" cy="4220844"/>
          </a:xfrm>
          <a:prstGeom prst="rect">
            <a:avLst/>
          </a:prstGeom>
          <a:ln w="3175">
            <a:solidFill>
              <a:schemeClr val="tx2"/>
            </a:solidFill>
          </a:ln>
        </p:spPr>
      </p:pic>
      <p:sp>
        <p:nvSpPr>
          <p:cNvPr id="11" name="Content Placeholder 2">
            <a:extLst>
              <a:ext uri="{FF2B5EF4-FFF2-40B4-BE49-F238E27FC236}">
                <a16:creationId xmlns:a16="http://schemas.microsoft.com/office/drawing/2014/main" id="{CC4D3FBA-B459-097B-1556-5D199F95361D}"/>
              </a:ext>
            </a:extLst>
          </p:cNvPr>
          <p:cNvSpPr txBox="1">
            <a:spLocks/>
          </p:cNvSpPr>
          <p:nvPr/>
        </p:nvSpPr>
        <p:spPr>
          <a:xfrm>
            <a:off x="533400" y="1680886"/>
            <a:ext cx="3289738" cy="416240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b="1" i="1" dirty="0"/>
              <a:t>Availability History</a:t>
            </a:r>
          </a:p>
          <a:p>
            <a:pPr lvl="1"/>
            <a:endParaRPr lang="en-US" sz="2000" b="1" i="1" dirty="0"/>
          </a:p>
          <a:p>
            <a:pPr lvl="1"/>
            <a:r>
              <a:rPr lang="en-US" sz="2000" b="1" i="1" dirty="0"/>
              <a:t>Configuration Summary</a:t>
            </a:r>
          </a:p>
          <a:p>
            <a:pPr lvl="1"/>
            <a:endParaRPr lang="en-US" sz="2000" b="1" i="1" dirty="0"/>
          </a:p>
          <a:p>
            <a:pPr lvl="1"/>
            <a:r>
              <a:rPr lang="en-US" sz="2000" b="1" i="1" dirty="0"/>
              <a:t>Key performance metrics</a:t>
            </a:r>
          </a:p>
          <a:p>
            <a:pPr lvl="1"/>
            <a:endParaRPr lang="en-US" sz="2000" b="1" i="1" dirty="0"/>
          </a:p>
          <a:p>
            <a:pPr lvl="1"/>
            <a:r>
              <a:rPr lang="en-US" sz="2000" b="1" i="1" dirty="0"/>
              <a:t>Track critical incidents</a:t>
            </a:r>
          </a:p>
        </p:txBody>
      </p:sp>
    </p:spTree>
    <p:extLst>
      <p:ext uri="{BB962C8B-B14F-4D97-AF65-F5344CB8AC3E}">
        <p14:creationId xmlns:p14="http://schemas.microsoft.com/office/powerpoint/2010/main" val="347904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1A103-D7AA-12FF-FC9C-0D79D0686BF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C2E90D7E-BD96-22EB-3459-6B62ACCB1CF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DEE15ECD-93B8-F1EA-F9FD-DD56CB71D3CA}"/>
              </a:ext>
            </a:extLst>
          </p:cNvPr>
          <p:cNvSpPr>
            <a:spLocks noGrp="1"/>
          </p:cNvSpPr>
          <p:nvPr>
            <p:ph type="sldNum" sz="quarter" idx="12"/>
          </p:nvPr>
        </p:nvSpPr>
        <p:spPr/>
        <p:txBody>
          <a:bodyPr/>
          <a:lstStyle/>
          <a:p>
            <a:fld id="{345D60D9-5372-5F40-9443-0F9AE5BDC3C8}" type="slidenum">
              <a:rPr lang="en-US" smtClean="0"/>
              <a:pPr/>
              <a:t>16</a:t>
            </a:fld>
            <a:endParaRPr lang="en-US" dirty="0"/>
          </a:p>
        </p:txBody>
      </p:sp>
      <p:sp>
        <p:nvSpPr>
          <p:cNvPr id="5" name="Text Placeholder 7">
            <a:extLst>
              <a:ext uri="{FF2B5EF4-FFF2-40B4-BE49-F238E27FC236}">
                <a16:creationId xmlns:a16="http://schemas.microsoft.com/office/drawing/2014/main" id="{6621578E-D458-29E4-7C7F-866275EDE10B}"/>
              </a:ext>
            </a:extLst>
          </p:cNvPr>
          <p:cNvSpPr txBox="1">
            <a:spLocks/>
          </p:cNvSpPr>
          <p:nvPr/>
        </p:nvSpPr>
        <p:spPr>
          <a:xfrm>
            <a:off x="779231" y="947609"/>
            <a:ext cx="10671048"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EM for MySQL: Comprehensive Monitoring and Compliance Management</a:t>
            </a:r>
          </a:p>
          <a:p>
            <a:endParaRPr lang="it-IT" sz="2000" dirty="0"/>
          </a:p>
          <a:p>
            <a:endParaRPr lang="en-US" sz="2000" dirty="0"/>
          </a:p>
        </p:txBody>
      </p:sp>
      <p:sp>
        <p:nvSpPr>
          <p:cNvPr id="6" name="Title 5">
            <a:extLst>
              <a:ext uri="{FF2B5EF4-FFF2-40B4-BE49-F238E27FC236}">
                <a16:creationId xmlns:a16="http://schemas.microsoft.com/office/drawing/2014/main" id="{9F35FB2E-D3FC-CF3F-78F2-4BA91611D36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sp>
        <p:nvSpPr>
          <p:cNvPr id="47" name="Content Placeholder 3">
            <a:extLst>
              <a:ext uri="{FF2B5EF4-FFF2-40B4-BE49-F238E27FC236}">
                <a16:creationId xmlns:a16="http://schemas.microsoft.com/office/drawing/2014/main" id="{CF318387-6F95-624E-4120-0F3EB80DD386}"/>
              </a:ext>
            </a:extLst>
          </p:cNvPr>
          <p:cNvSpPr txBox="1">
            <a:spLocks/>
          </p:cNvSpPr>
          <p:nvPr/>
        </p:nvSpPr>
        <p:spPr>
          <a:xfrm>
            <a:off x="643195" y="1597859"/>
            <a:ext cx="5084064" cy="4507992"/>
          </a:xfrm>
          <a:prstGeom prst="rect">
            <a:avLst/>
          </a:prstGeom>
        </p:spPr>
        <p:txBody>
          <a:bodyPr>
            <a:normAutofit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sz="2200" b="1" dirty="0">
                <a:latin typeface="Oracle Sans"/>
                <a:cs typeface="Oracle Sans" panose="020B0503020204020204" pitchFamily="34" charset="0"/>
              </a:rPr>
              <a:t>Monitoring</a:t>
            </a:r>
          </a:p>
          <a:p>
            <a:pPr marL="285750" indent="-285750">
              <a:defRPr/>
            </a:pPr>
            <a:r>
              <a:rPr lang="en-US" sz="1600" dirty="0">
                <a:latin typeface="Oracle Sans"/>
                <a:cs typeface="Oracle Sans" panose="020B0503020204020204" pitchFamily="34" charset="0"/>
              </a:rPr>
              <a:t>Status, response, and performance monitoring</a:t>
            </a:r>
          </a:p>
          <a:p>
            <a:pPr marL="285750" indent="-285750">
              <a:defRPr/>
            </a:pPr>
            <a:r>
              <a:rPr lang="en-US" sz="1600" dirty="0">
                <a:cs typeface="Oracle Sans Tab Light" panose="020B0403020204020204" pitchFamily="34" charset="0"/>
              </a:rPr>
              <a:t>Identify slow running queries using </a:t>
            </a:r>
            <a:r>
              <a:rPr lang="en-US" sz="1600" b="1" dirty="0">
                <a:cs typeface="Oracle Sans Tab Light" panose="020B0403020204020204" pitchFamily="34" charset="0"/>
              </a:rPr>
              <a:t>Query Analyzer</a:t>
            </a:r>
            <a:endParaRPr lang="en-US" sz="1600" dirty="0">
              <a:latin typeface="Oracle Sans"/>
            </a:endParaRPr>
          </a:p>
          <a:p>
            <a:pPr marL="285750" indent="-285750">
              <a:defRPr/>
            </a:pPr>
            <a:r>
              <a:rPr lang="en-US" sz="1600" dirty="0">
                <a:latin typeface="Oracle Sans"/>
                <a:cs typeface="Oracle Sans" panose="020B0503020204020204" pitchFamily="34" charset="0"/>
              </a:rPr>
              <a:t>Set up monitoring</a:t>
            </a:r>
          </a:p>
          <a:p>
            <a:pPr marL="651510" lvl="1" indent="-285750">
              <a:buSzTx/>
              <a:defRPr/>
            </a:pPr>
            <a:r>
              <a:rPr lang="en-US" sz="1400" dirty="0"/>
              <a:t>Extend monitoring using </a:t>
            </a:r>
            <a:r>
              <a:rPr lang="en-US" sz="1400" b="1" dirty="0"/>
              <a:t>Metric Extensions</a:t>
            </a:r>
          </a:p>
          <a:p>
            <a:pPr marL="651510" lvl="1" indent="-285750">
              <a:buSzTx/>
              <a:defRPr/>
            </a:pPr>
            <a:r>
              <a:rPr lang="en-US" sz="1400" dirty="0"/>
              <a:t>Automate alert resolution with </a:t>
            </a:r>
            <a:r>
              <a:rPr lang="en-US" sz="1400" b="1" dirty="0"/>
              <a:t>Corrective Actions</a:t>
            </a:r>
            <a:endParaRPr lang="en-US" sz="1400" dirty="0">
              <a:cs typeface="Oracle Sans Tab Light" panose="020B0403020204020204" pitchFamily="34" charset="0"/>
            </a:endParaRPr>
          </a:p>
          <a:p>
            <a:pPr marL="651510" lvl="1" indent="-285750">
              <a:buSzTx/>
              <a:defRPr/>
            </a:pPr>
            <a:r>
              <a:rPr lang="en-US" sz="1400" dirty="0">
                <a:cs typeface="Oracle Sans Tab Light" panose="020B0403020204020204" pitchFamily="34" charset="0"/>
              </a:rPr>
              <a:t>Standardize monitoring settings across all MySQL databases with </a:t>
            </a:r>
            <a:r>
              <a:rPr lang="en-US" sz="1400" b="1" dirty="0">
                <a:cs typeface="Oracle Sans Tab Light" panose="020B0403020204020204" pitchFamily="34" charset="0"/>
              </a:rPr>
              <a:t>Monitoring Templates</a:t>
            </a:r>
            <a:endParaRPr lang="en-US" sz="1400" dirty="0">
              <a:cs typeface="Oracle Sans Tab Light" panose="020B0403020204020204" pitchFamily="34" charset="0"/>
            </a:endParaRPr>
          </a:p>
          <a:p>
            <a:pPr marL="285750" indent="-285750">
              <a:spcBef>
                <a:spcPts val="1800"/>
              </a:spcBef>
              <a:buSzPct val="100000"/>
              <a:defRPr/>
            </a:pPr>
            <a:r>
              <a:rPr lang="en-US" sz="2000" b="1" dirty="0">
                <a:latin typeface="Oracle Sans"/>
                <a:cs typeface="Oracle Sans" panose="020B0503020204020204" pitchFamily="34" charset="0"/>
              </a:rPr>
              <a:t>Manage MySQL alerts</a:t>
            </a:r>
            <a:endParaRPr lang="en-US" sz="2000" b="1" dirty="0">
              <a:latin typeface="Oracle Sans"/>
            </a:endParaRPr>
          </a:p>
          <a:p>
            <a:pPr marL="651510" lvl="1" indent="-285750">
              <a:defRPr/>
            </a:pPr>
            <a:r>
              <a:rPr lang="en-US" sz="1400" dirty="0">
                <a:cs typeface="Oracle Sans Light" panose="020B0403020204020204" pitchFamily="34" charset="0"/>
              </a:rPr>
              <a:t>Create </a:t>
            </a:r>
            <a:r>
              <a:rPr lang="en-US" sz="1400" b="1" dirty="0">
                <a:cs typeface="Oracle Sans Light" panose="020B0403020204020204" pitchFamily="34" charset="0"/>
              </a:rPr>
              <a:t>incidents</a:t>
            </a:r>
            <a:r>
              <a:rPr lang="en-US" sz="1400" dirty="0">
                <a:cs typeface="Oracle Sans Light" panose="020B0403020204020204" pitchFamily="34" charset="0"/>
              </a:rPr>
              <a:t> for actionable events</a:t>
            </a:r>
          </a:p>
          <a:p>
            <a:pPr marL="651510" lvl="1" indent="-285750">
              <a:defRPr/>
            </a:pPr>
            <a:r>
              <a:rPr lang="en-US" sz="1400" dirty="0">
                <a:cs typeface="Oracle Sans Light" panose="020B0403020204020204" pitchFamily="34" charset="0"/>
              </a:rPr>
              <a:t>Utilize </a:t>
            </a:r>
            <a:r>
              <a:rPr lang="en-US" sz="1400" b="1" dirty="0">
                <a:cs typeface="Oracle Sans Light" panose="020B0403020204020204" pitchFamily="34" charset="0"/>
              </a:rPr>
              <a:t>Event Compression Policies </a:t>
            </a:r>
            <a:r>
              <a:rPr lang="en-US" sz="1400" dirty="0">
                <a:cs typeface="Oracle Sans Light" panose="020B0403020204020204" pitchFamily="34" charset="0"/>
              </a:rPr>
              <a:t>during incident creation to reduce incident volume</a:t>
            </a:r>
          </a:p>
          <a:p>
            <a:pPr marL="651510" lvl="1" indent="-285750">
              <a:defRPr/>
            </a:pPr>
            <a:r>
              <a:rPr lang="en-US" sz="1400" b="1" dirty="0">
                <a:cs typeface="Oracle Sans Light" panose="020B0403020204020204" pitchFamily="34" charset="0"/>
              </a:rPr>
              <a:t>Incident notifications </a:t>
            </a:r>
            <a:r>
              <a:rPr lang="en-US" sz="1400" dirty="0">
                <a:cs typeface="Oracle Sans Light" panose="020B0403020204020204" pitchFamily="34" charset="0"/>
              </a:rPr>
              <a:t>(email, SNMP traps, Webhooks, Slack, etc.)</a:t>
            </a:r>
          </a:p>
          <a:p>
            <a:pPr marL="651510" lvl="1" indent="-285750">
              <a:defRPr/>
            </a:pPr>
            <a:r>
              <a:rPr lang="en-US" sz="1400" dirty="0">
                <a:cs typeface="Oracle Sans Light" panose="020B0403020204020204" pitchFamily="34" charset="0"/>
              </a:rPr>
              <a:t>Integration with </a:t>
            </a:r>
            <a:r>
              <a:rPr lang="en-US" sz="1400" b="1" dirty="0">
                <a:cs typeface="Oracle Sans Light" panose="020B0403020204020204" pitchFamily="34" charset="0"/>
              </a:rPr>
              <a:t>event and ticketing systems </a:t>
            </a:r>
            <a:r>
              <a:rPr lang="en-US" sz="1400" dirty="0">
                <a:cs typeface="Oracle Sans Light" panose="020B0403020204020204" pitchFamily="34" charset="0"/>
              </a:rPr>
              <a:t>(Microsoft SCOM, PagerDuty, ServiceNow, etc.)</a:t>
            </a:r>
            <a:endParaRPr lang="en-US" sz="1400" dirty="0">
              <a:latin typeface="Oracle Sans Light" panose="020B0403020204020204" pitchFamily="34" charset="0"/>
              <a:cs typeface="Oracle Sans Light" panose="020B0403020204020204" pitchFamily="34" charset="0"/>
            </a:endParaRPr>
          </a:p>
          <a:p>
            <a:endParaRPr lang="en-US" dirty="0"/>
          </a:p>
        </p:txBody>
      </p:sp>
      <p:sp>
        <p:nvSpPr>
          <p:cNvPr id="48" name="Content Placeholder 4">
            <a:extLst>
              <a:ext uri="{FF2B5EF4-FFF2-40B4-BE49-F238E27FC236}">
                <a16:creationId xmlns:a16="http://schemas.microsoft.com/office/drawing/2014/main" id="{C74A390B-B56F-E088-428C-B758EF7D727D}"/>
              </a:ext>
            </a:extLst>
          </p:cNvPr>
          <p:cNvSpPr txBox="1">
            <a:spLocks/>
          </p:cNvSpPr>
          <p:nvPr/>
        </p:nvSpPr>
        <p:spPr>
          <a:xfrm>
            <a:off x="6366215" y="1608297"/>
            <a:ext cx="5084064"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sz="2200" b="1" dirty="0">
                <a:latin typeface="Oracle Sans"/>
                <a:cs typeface="Oracle Sans" panose="020B0503020204020204" pitchFamily="34" charset="0"/>
              </a:rPr>
              <a:t>Compliance Management</a:t>
            </a:r>
          </a:p>
          <a:p>
            <a:pPr>
              <a:defRPr/>
            </a:pPr>
            <a:r>
              <a:rPr lang="es-MX" sz="1600" dirty="0"/>
              <a:t>Use </a:t>
            </a:r>
            <a:r>
              <a:rPr lang="es-MX" sz="1600" b="1" dirty="0"/>
              <a:t>out-of-box standards </a:t>
            </a:r>
            <a:r>
              <a:rPr lang="es-MX" sz="1600" dirty="0"/>
              <a:t>to evaluate compliance against configuration and security best practices</a:t>
            </a:r>
          </a:p>
          <a:p>
            <a:pPr>
              <a:spcBef>
                <a:spcPts val="1800"/>
              </a:spcBef>
              <a:defRPr/>
            </a:pPr>
            <a:r>
              <a:rPr lang="es-MX" sz="1600" b="1" dirty="0"/>
              <a:t>Compliance dashboard </a:t>
            </a:r>
            <a:r>
              <a:rPr lang="es-MX" sz="1600" dirty="0"/>
              <a:t>to monitor compliance scores and violations across the fleet of MySQL Databases</a:t>
            </a:r>
            <a:endParaRPr lang="es-MX" sz="1600" b="1" dirty="0"/>
          </a:p>
          <a:p>
            <a:pPr>
              <a:spcBef>
                <a:spcPts val="1800"/>
              </a:spcBef>
              <a:defRPr/>
            </a:pPr>
            <a:r>
              <a:rPr lang="es-MX" sz="1600" b="1" dirty="0"/>
              <a:t>Evaluation</a:t>
            </a:r>
            <a:r>
              <a:rPr lang="es-MX" sz="1600" dirty="0"/>
              <a:t> </a:t>
            </a:r>
            <a:r>
              <a:rPr lang="es-MX" sz="1600" b="1" dirty="0"/>
              <a:t>report </a:t>
            </a:r>
            <a:r>
              <a:rPr lang="es-MX" sz="1600" dirty="0"/>
              <a:t>to view list of compliance violations and recommended </a:t>
            </a:r>
            <a:r>
              <a:rPr lang="es-MX" sz="1600" dirty="0">
                <a:solidFill>
                  <a:srgbClr val="312D2A"/>
                </a:solidFill>
              </a:rPr>
              <a:t>remediations</a:t>
            </a:r>
          </a:p>
        </p:txBody>
      </p:sp>
    </p:spTree>
    <p:extLst>
      <p:ext uri="{BB962C8B-B14F-4D97-AF65-F5344CB8AC3E}">
        <p14:creationId xmlns:p14="http://schemas.microsoft.com/office/powerpoint/2010/main" val="2811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down)">
                                      <p:cBhvr>
                                        <p:cTn id="7" dur="500"/>
                                        <p:tgtEl>
                                          <p:spTgt spid="4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7">
                                            <p:txEl>
                                              <p:pRg st="1" end="1"/>
                                            </p:txEl>
                                          </p:spTgt>
                                        </p:tgtEl>
                                        <p:attrNameLst>
                                          <p:attrName>style.visibility</p:attrName>
                                        </p:attrNameLst>
                                      </p:cBhvr>
                                      <p:to>
                                        <p:strVal val="visible"/>
                                      </p:to>
                                    </p:set>
                                    <p:animEffect transition="in" filter="wipe(down)">
                                      <p:cBhvr>
                                        <p:cTn id="10" dur="500"/>
                                        <p:tgtEl>
                                          <p:spTgt spid="4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animEffect transition="in" filter="wipe(down)">
                                      <p:cBhvr>
                                        <p:cTn id="13" dur="500"/>
                                        <p:tgtEl>
                                          <p:spTgt spid="4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7">
                                            <p:txEl>
                                              <p:pRg st="3" end="3"/>
                                            </p:txEl>
                                          </p:spTgt>
                                        </p:tgtEl>
                                        <p:attrNameLst>
                                          <p:attrName>style.visibility</p:attrName>
                                        </p:attrNameLst>
                                      </p:cBhvr>
                                      <p:to>
                                        <p:strVal val="visible"/>
                                      </p:to>
                                    </p:set>
                                    <p:animEffect transition="in" filter="wipe(down)">
                                      <p:cBhvr>
                                        <p:cTn id="16" dur="500"/>
                                        <p:tgtEl>
                                          <p:spTgt spid="4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7">
                                            <p:txEl>
                                              <p:pRg st="4" end="4"/>
                                            </p:txEl>
                                          </p:spTgt>
                                        </p:tgtEl>
                                        <p:attrNameLst>
                                          <p:attrName>style.visibility</p:attrName>
                                        </p:attrNameLst>
                                      </p:cBhvr>
                                      <p:to>
                                        <p:strVal val="visible"/>
                                      </p:to>
                                    </p:set>
                                    <p:animEffect transition="in" filter="wipe(down)">
                                      <p:cBhvr>
                                        <p:cTn id="19" dur="500"/>
                                        <p:tgtEl>
                                          <p:spTgt spid="47">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7">
                                            <p:txEl>
                                              <p:pRg st="5" end="5"/>
                                            </p:txEl>
                                          </p:spTgt>
                                        </p:tgtEl>
                                        <p:attrNameLst>
                                          <p:attrName>style.visibility</p:attrName>
                                        </p:attrNameLst>
                                      </p:cBhvr>
                                      <p:to>
                                        <p:strVal val="visible"/>
                                      </p:to>
                                    </p:set>
                                    <p:animEffect transition="in" filter="wipe(down)">
                                      <p:cBhvr>
                                        <p:cTn id="22" dur="500"/>
                                        <p:tgtEl>
                                          <p:spTgt spid="47">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7">
                                            <p:txEl>
                                              <p:pRg st="6" end="6"/>
                                            </p:txEl>
                                          </p:spTgt>
                                        </p:tgtEl>
                                        <p:attrNameLst>
                                          <p:attrName>style.visibility</p:attrName>
                                        </p:attrNameLst>
                                      </p:cBhvr>
                                      <p:to>
                                        <p:strVal val="visible"/>
                                      </p:to>
                                    </p:set>
                                    <p:animEffect transition="in" filter="wipe(down)">
                                      <p:cBhvr>
                                        <p:cTn id="25" dur="500"/>
                                        <p:tgtEl>
                                          <p:spTgt spid="4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7">
                                            <p:txEl>
                                              <p:pRg st="7" end="7"/>
                                            </p:txEl>
                                          </p:spTgt>
                                        </p:tgtEl>
                                        <p:attrNameLst>
                                          <p:attrName>style.visibility</p:attrName>
                                        </p:attrNameLst>
                                      </p:cBhvr>
                                      <p:to>
                                        <p:strVal val="visible"/>
                                      </p:to>
                                    </p:set>
                                    <p:animEffect transition="in" filter="wipe(down)">
                                      <p:cBhvr>
                                        <p:cTn id="30" dur="500"/>
                                        <p:tgtEl>
                                          <p:spTgt spid="47">
                                            <p:txEl>
                                              <p:pRg st="7" end="7"/>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7">
                                            <p:txEl>
                                              <p:pRg st="8" end="8"/>
                                            </p:txEl>
                                          </p:spTgt>
                                        </p:tgtEl>
                                        <p:attrNameLst>
                                          <p:attrName>style.visibility</p:attrName>
                                        </p:attrNameLst>
                                      </p:cBhvr>
                                      <p:to>
                                        <p:strVal val="visible"/>
                                      </p:to>
                                    </p:set>
                                    <p:animEffect transition="in" filter="wipe(down)">
                                      <p:cBhvr>
                                        <p:cTn id="33" dur="500"/>
                                        <p:tgtEl>
                                          <p:spTgt spid="47">
                                            <p:txEl>
                                              <p:pRg st="8" end="8"/>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7">
                                            <p:txEl>
                                              <p:pRg st="9" end="9"/>
                                            </p:txEl>
                                          </p:spTgt>
                                        </p:tgtEl>
                                        <p:attrNameLst>
                                          <p:attrName>style.visibility</p:attrName>
                                        </p:attrNameLst>
                                      </p:cBhvr>
                                      <p:to>
                                        <p:strVal val="visible"/>
                                      </p:to>
                                    </p:set>
                                    <p:animEffect transition="in" filter="wipe(down)">
                                      <p:cBhvr>
                                        <p:cTn id="36" dur="500"/>
                                        <p:tgtEl>
                                          <p:spTgt spid="47">
                                            <p:txEl>
                                              <p:pRg st="9" end="9"/>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7">
                                            <p:txEl>
                                              <p:pRg st="10" end="10"/>
                                            </p:txEl>
                                          </p:spTgt>
                                        </p:tgtEl>
                                        <p:attrNameLst>
                                          <p:attrName>style.visibility</p:attrName>
                                        </p:attrNameLst>
                                      </p:cBhvr>
                                      <p:to>
                                        <p:strVal val="visible"/>
                                      </p:to>
                                    </p:set>
                                    <p:animEffect transition="in" filter="wipe(down)">
                                      <p:cBhvr>
                                        <p:cTn id="39" dur="500"/>
                                        <p:tgtEl>
                                          <p:spTgt spid="47">
                                            <p:txEl>
                                              <p:pRg st="10" end="10"/>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7">
                                            <p:txEl>
                                              <p:pRg st="11" end="11"/>
                                            </p:txEl>
                                          </p:spTgt>
                                        </p:tgtEl>
                                        <p:attrNameLst>
                                          <p:attrName>style.visibility</p:attrName>
                                        </p:attrNameLst>
                                      </p:cBhvr>
                                      <p:to>
                                        <p:strVal val="visible"/>
                                      </p:to>
                                    </p:set>
                                    <p:animEffect transition="in" filter="wipe(down)">
                                      <p:cBhvr>
                                        <p:cTn id="42" dur="500"/>
                                        <p:tgtEl>
                                          <p:spTgt spid="47">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8">
                                            <p:txEl>
                                              <p:pRg st="0" end="0"/>
                                            </p:txEl>
                                          </p:spTgt>
                                        </p:tgtEl>
                                        <p:attrNameLst>
                                          <p:attrName>style.visibility</p:attrName>
                                        </p:attrNameLst>
                                      </p:cBhvr>
                                      <p:to>
                                        <p:strVal val="visible"/>
                                      </p:to>
                                    </p:set>
                                    <p:animEffect transition="in" filter="wipe(down)">
                                      <p:cBhvr>
                                        <p:cTn id="47" dur="500"/>
                                        <p:tgtEl>
                                          <p:spTgt spid="48">
                                            <p:txEl>
                                              <p:pRg st="0" end="0"/>
                                            </p:txEl>
                                          </p:spTgt>
                                        </p:tgtEl>
                                      </p:cBhvr>
                                    </p:animEffect>
                                  </p:childTnLst>
                                </p:cTn>
                              </p:par>
                            </p:childTnLst>
                          </p:cTn>
                        </p:par>
                        <p:par>
                          <p:cTn id="48" fill="hold">
                            <p:stCondLst>
                              <p:cond delay="500"/>
                            </p:stCondLst>
                            <p:childTnLst>
                              <p:par>
                                <p:cTn id="49" presetID="22" presetClass="entr" presetSubtype="4" fill="hold" grpId="0" nodeType="afterEffect">
                                  <p:stCondLst>
                                    <p:cond delay="0"/>
                                  </p:stCondLst>
                                  <p:childTnLst>
                                    <p:set>
                                      <p:cBhvr>
                                        <p:cTn id="50" dur="1" fill="hold">
                                          <p:stCondLst>
                                            <p:cond delay="0"/>
                                          </p:stCondLst>
                                        </p:cTn>
                                        <p:tgtEl>
                                          <p:spTgt spid="48">
                                            <p:txEl>
                                              <p:pRg st="1" end="1"/>
                                            </p:txEl>
                                          </p:spTgt>
                                        </p:tgtEl>
                                        <p:attrNameLst>
                                          <p:attrName>style.visibility</p:attrName>
                                        </p:attrNameLst>
                                      </p:cBhvr>
                                      <p:to>
                                        <p:strVal val="visible"/>
                                      </p:to>
                                    </p:set>
                                    <p:animEffect transition="in" filter="wipe(down)">
                                      <p:cBhvr>
                                        <p:cTn id="51" dur="500"/>
                                        <p:tgtEl>
                                          <p:spTgt spid="48">
                                            <p:txEl>
                                              <p:pRg st="1" end="1"/>
                                            </p:txEl>
                                          </p:spTgt>
                                        </p:tgtEl>
                                      </p:cBhvr>
                                    </p:animEffect>
                                  </p:childTnLst>
                                </p:cTn>
                              </p:par>
                            </p:childTnLst>
                          </p:cTn>
                        </p:par>
                        <p:par>
                          <p:cTn id="52" fill="hold">
                            <p:stCondLst>
                              <p:cond delay="1000"/>
                            </p:stCondLst>
                            <p:childTnLst>
                              <p:par>
                                <p:cTn id="53" presetID="22" presetClass="entr" presetSubtype="4" fill="hold" grpId="0" nodeType="afterEffect">
                                  <p:stCondLst>
                                    <p:cond delay="0"/>
                                  </p:stCondLst>
                                  <p:childTnLst>
                                    <p:set>
                                      <p:cBhvr>
                                        <p:cTn id="54" dur="1" fill="hold">
                                          <p:stCondLst>
                                            <p:cond delay="0"/>
                                          </p:stCondLst>
                                        </p:cTn>
                                        <p:tgtEl>
                                          <p:spTgt spid="48">
                                            <p:txEl>
                                              <p:pRg st="2" end="2"/>
                                            </p:txEl>
                                          </p:spTgt>
                                        </p:tgtEl>
                                        <p:attrNameLst>
                                          <p:attrName>style.visibility</p:attrName>
                                        </p:attrNameLst>
                                      </p:cBhvr>
                                      <p:to>
                                        <p:strVal val="visible"/>
                                      </p:to>
                                    </p:set>
                                    <p:animEffect transition="in" filter="wipe(down)">
                                      <p:cBhvr>
                                        <p:cTn id="55" dur="500"/>
                                        <p:tgtEl>
                                          <p:spTgt spid="48">
                                            <p:txEl>
                                              <p:pRg st="2" end="2"/>
                                            </p:txEl>
                                          </p:spTgt>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48">
                                            <p:txEl>
                                              <p:pRg st="3" end="3"/>
                                            </p:txEl>
                                          </p:spTgt>
                                        </p:tgtEl>
                                        <p:attrNameLst>
                                          <p:attrName>style.visibility</p:attrName>
                                        </p:attrNameLst>
                                      </p:cBhvr>
                                      <p:to>
                                        <p:strVal val="visible"/>
                                      </p:to>
                                    </p:set>
                                    <p:animEffect transition="in" filter="wipe(down)">
                                      <p:cBhvr>
                                        <p:cTn id="59" dur="500"/>
                                        <p:tgtEl>
                                          <p:spTgt spid="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P spid="4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156C5-158B-E125-6D17-8BE84CAC340A}"/>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8E6B864-19CC-1015-3C45-50371BE8A324}"/>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731CE89-2A8B-04DB-16B4-7CBBB17AA7D9}"/>
              </a:ext>
            </a:extLst>
          </p:cNvPr>
          <p:cNvSpPr>
            <a:spLocks noGrp="1"/>
          </p:cNvSpPr>
          <p:nvPr>
            <p:ph type="sldNum" sz="quarter" idx="12"/>
          </p:nvPr>
        </p:nvSpPr>
        <p:spPr/>
        <p:txBody>
          <a:bodyPr/>
          <a:lstStyle/>
          <a:p>
            <a:fld id="{345D60D9-5372-5F40-9443-0F9AE5BDC3C8}" type="slidenum">
              <a:rPr lang="en-US" smtClean="0"/>
              <a:pPr/>
              <a:t>17</a:t>
            </a:fld>
            <a:endParaRPr lang="en-US" dirty="0"/>
          </a:p>
        </p:txBody>
      </p:sp>
      <p:sp>
        <p:nvSpPr>
          <p:cNvPr id="5" name="Text Placeholder 7">
            <a:extLst>
              <a:ext uri="{FF2B5EF4-FFF2-40B4-BE49-F238E27FC236}">
                <a16:creationId xmlns:a16="http://schemas.microsoft.com/office/drawing/2014/main" id="{D84B0119-E16D-3255-64EA-23029DF43191}"/>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EM for MySQL: Monitor slow-running queries </a:t>
            </a:r>
            <a:r>
              <a:rPr lang="it-IT" sz="2000" dirty="0" err="1"/>
              <a:t>using</a:t>
            </a:r>
            <a:r>
              <a:rPr lang="it-IT" sz="2000" dirty="0"/>
              <a:t> Query Analyzer</a:t>
            </a:r>
            <a:endParaRPr lang="en-US" sz="2000" dirty="0"/>
          </a:p>
        </p:txBody>
      </p:sp>
      <p:sp>
        <p:nvSpPr>
          <p:cNvPr id="6" name="Title 5">
            <a:extLst>
              <a:ext uri="{FF2B5EF4-FFF2-40B4-BE49-F238E27FC236}">
                <a16:creationId xmlns:a16="http://schemas.microsoft.com/office/drawing/2014/main" id="{CFFEC1EB-8981-BDA2-83C2-D7B3DE38BE1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sp>
        <p:nvSpPr>
          <p:cNvPr id="7" name="TextBox 11">
            <a:extLst>
              <a:ext uri="{FF2B5EF4-FFF2-40B4-BE49-F238E27FC236}">
                <a16:creationId xmlns:a16="http://schemas.microsoft.com/office/drawing/2014/main" id="{AD5A5B29-C5BA-ABD2-F4DA-BF8BA602F5AB}"/>
              </a:ext>
            </a:extLst>
          </p:cNvPr>
          <p:cNvSpPr txBox="1"/>
          <p:nvPr/>
        </p:nvSpPr>
        <p:spPr>
          <a:xfrm>
            <a:off x="760475" y="1351897"/>
            <a:ext cx="10671048" cy="1200329"/>
          </a:xfrm>
          <a:prstGeom prst="rect">
            <a:avLst/>
          </a:prstGeom>
          <a:noFill/>
        </p:spPr>
        <p:txBody>
          <a:bodyPr wrap="square">
            <a:spAutoFit/>
          </a:bodyPr>
          <a:lstStyle/>
          <a:p>
            <a:pPr marL="285750" indent="-285750">
              <a:buFont typeface="Arial" panose="020B0604020202020204" pitchFamily="34" charset="0"/>
              <a:buChar char="•"/>
            </a:pPr>
            <a:r>
              <a:rPr lang="en-US" b="1" i="1" dirty="0">
                <a:solidFill>
                  <a:srgbClr val="FF0000"/>
                </a:solidFill>
              </a:rPr>
              <a:t>Point-in-time</a:t>
            </a:r>
            <a:r>
              <a:rPr lang="en-US" b="1" i="1" dirty="0"/>
              <a:t> snapshot of top 100 queries and statements on the </a:t>
            </a:r>
            <a:r>
              <a:rPr lang="en-US" b="1" i="1" dirty="0">
                <a:solidFill>
                  <a:srgbClr val="FF0000"/>
                </a:solidFill>
              </a:rPr>
              <a:t>monitored</a:t>
            </a:r>
            <a:r>
              <a:rPr lang="en-US" b="1" i="1" dirty="0"/>
              <a:t> database</a:t>
            </a:r>
          </a:p>
          <a:p>
            <a:pPr marL="285750" indent="-285750">
              <a:buFont typeface="Arial" panose="020B0604020202020204" pitchFamily="34" charset="0"/>
              <a:buChar char="•"/>
            </a:pPr>
            <a:r>
              <a:rPr lang="en-US" b="1" i="1" dirty="0"/>
              <a:t>Monitor </a:t>
            </a:r>
            <a:r>
              <a:rPr lang="en-US" b="1" i="1" dirty="0">
                <a:solidFill>
                  <a:srgbClr val="FF0000"/>
                </a:solidFill>
              </a:rPr>
              <a:t>slow running </a:t>
            </a:r>
            <a:r>
              <a:rPr lang="en-US" b="1" i="1" dirty="0"/>
              <a:t>queries that </a:t>
            </a:r>
            <a:r>
              <a:rPr lang="en-US" b="1" i="1" dirty="0">
                <a:solidFill>
                  <a:srgbClr val="FF0000"/>
                </a:solidFill>
              </a:rPr>
              <a:t>impact</a:t>
            </a:r>
            <a:r>
              <a:rPr lang="en-US" b="1" i="1" dirty="0"/>
              <a:t> application performance</a:t>
            </a:r>
          </a:p>
          <a:p>
            <a:pPr marL="285750" indent="-285750">
              <a:buFont typeface="Arial" panose="020B0604020202020204" pitchFamily="34" charset="0"/>
              <a:buChar char="•"/>
            </a:pPr>
            <a:r>
              <a:rPr lang="en-US" b="1" i="1" dirty="0"/>
              <a:t>See details of query such as </a:t>
            </a:r>
            <a:r>
              <a:rPr lang="en-US" b="1" i="1" dirty="0">
                <a:solidFill>
                  <a:srgbClr val="FF0000"/>
                </a:solidFill>
              </a:rPr>
              <a:t>number of executions</a:t>
            </a:r>
            <a:r>
              <a:rPr lang="en-US" b="1" i="1" dirty="0"/>
              <a:t>, number of </a:t>
            </a:r>
            <a:r>
              <a:rPr lang="en-US" b="1" i="1" dirty="0">
                <a:solidFill>
                  <a:srgbClr val="FF0000"/>
                </a:solidFill>
              </a:rPr>
              <a:t>full table scans</a:t>
            </a:r>
            <a:r>
              <a:rPr lang="en-US" b="1" i="1" dirty="0"/>
              <a:t>, and </a:t>
            </a:r>
            <a:r>
              <a:rPr lang="en-US" b="1" i="1" dirty="0">
                <a:solidFill>
                  <a:srgbClr val="FF0000"/>
                </a:solidFill>
              </a:rPr>
              <a:t>average latency</a:t>
            </a:r>
          </a:p>
        </p:txBody>
      </p:sp>
      <p:pic>
        <p:nvPicPr>
          <p:cNvPr id="8" name="Content Placeholder 7">
            <a:extLst>
              <a:ext uri="{FF2B5EF4-FFF2-40B4-BE49-F238E27FC236}">
                <a16:creationId xmlns:a16="http://schemas.microsoft.com/office/drawing/2014/main" id="{A92C91C9-3C15-CD69-BDA5-9954380B60D5}"/>
              </a:ext>
            </a:extLst>
          </p:cNvPr>
          <p:cNvPicPr>
            <a:picLocks noChangeAspect="1"/>
          </p:cNvPicPr>
          <p:nvPr/>
        </p:nvPicPr>
        <p:blipFill rotWithShape="1">
          <a:blip r:embed="rId2">
            <a:extLst>
              <a:ext uri="{28A0092B-C50C-407E-A947-70E740481C1C}">
                <a14:useLocalDpi xmlns:a14="http://schemas.microsoft.com/office/drawing/2010/main" val="0"/>
              </a:ext>
            </a:extLst>
          </a:blip>
          <a:srcRect l="1171" t="16172" r="45013" b="32062"/>
          <a:stretch/>
        </p:blipFill>
        <p:spPr>
          <a:xfrm>
            <a:off x="1594335" y="2640976"/>
            <a:ext cx="9020127" cy="3693933"/>
          </a:xfrm>
          <a:prstGeom prst="rect">
            <a:avLst/>
          </a:prstGeom>
          <a:noFill/>
          <a:ln w="3175">
            <a:solidFill>
              <a:schemeClr val="tx1"/>
            </a:solidFill>
          </a:ln>
        </p:spPr>
      </p:pic>
    </p:spTree>
    <p:extLst>
      <p:ext uri="{BB962C8B-B14F-4D97-AF65-F5344CB8AC3E}">
        <p14:creationId xmlns:p14="http://schemas.microsoft.com/office/powerpoint/2010/main" val="389726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1E10-F706-7476-5803-F7682A643B5A}"/>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BFFE976-A5F6-D2CA-5A5E-BA786D8BDF1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1E4F84CB-D421-4E9A-7BF9-0BE2F1410B3C}"/>
              </a:ext>
            </a:extLst>
          </p:cNvPr>
          <p:cNvSpPr>
            <a:spLocks noGrp="1"/>
          </p:cNvSpPr>
          <p:nvPr>
            <p:ph type="sldNum" sz="quarter" idx="12"/>
          </p:nvPr>
        </p:nvSpPr>
        <p:spPr/>
        <p:txBody>
          <a:bodyPr/>
          <a:lstStyle/>
          <a:p>
            <a:fld id="{345D60D9-5372-5F40-9443-0F9AE5BDC3C8}" type="slidenum">
              <a:rPr lang="en-US" smtClean="0"/>
              <a:pPr/>
              <a:t>18</a:t>
            </a:fld>
            <a:endParaRPr lang="en-US" dirty="0"/>
          </a:p>
        </p:txBody>
      </p:sp>
      <p:sp>
        <p:nvSpPr>
          <p:cNvPr id="5" name="Text Placeholder 7">
            <a:extLst>
              <a:ext uri="{FF2B5EF4-FFF2-40B4-BE49-F238E27FC236}">
                <a16:creationId xmlns:a16="http://schemas.microsoft.com/office/drawing/2014/main" id="{30DC131F-2913-20CF-762F-75B701939374}"/>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Telemetry</a:t>
            </a:r>
            <a:endParaRPr lang="en-US" sz="2000" dirty="0"/>
          </a:p>
        </p:txBody>
      </p:sp>
      <p:sp>
        <p:nvSpPr>
          <p:cNvPr id="6" name="Title 5">
            <a:extLst>
              <a:ext uri="{FF2B5EF4-FFF2-40B4-BE49-F238E27FC236}">
                <a16:creationId xmlns:a16="http://schemas.microsoft.com/office/drawing/2014/main" id="{C5A6B650-A311-87D1-75A9-E0E00042843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sp>
        <p:nvSpPr>
          <p:cNvPr id="10" name="ZoneTexte 9">
            <a:extLst>
              <a:ext uri="{FF2B5EF4-FFF2-40B4-BE49-F238E27FC236}">
                <a16:creationId xmlns:a16="http://schemas.microsoft.com/office/drawing/2014/main" id="{26F836DC-54D6-FF3F-8796-B2311F8C5C47}"/>
              </a:ext>
            </a:extLst>
          </p:cNvPr>
          <p:cNvSpPr txBox="1"/>
          <p:nvPr/>
        </p:nvSpPr>
        <p:spPr>
          <a:xfrm>
            <a:off x="762000" y="1368255"/>
            <a:ext cx="9868112" cy="646331"/>
          </a:xfrm>
          <a:prstGeom prst="rect">
            <a:avLst/>
          </a:prstGeom>
          <a:noFill/>
        </p:spPr>
        <p:txBody>
          <a:bodyPr wrap="square" rtlCol="0">
            <a:spAutoFit/>
          </a:bodyPr>
          <a:lstStyle/>
          <a:p>
            <a:r>
              <a:rPr lang="fr-FR" dirty="0" err="1"/>
              <a:t>Correlates</a:t>
            </a:r>
            <a:r>
              <a:rPr lang="fr-FR" dirty="0"/>
              <a:t> </a:t>
            </a:r>
            <a:r>
              <a:rPr lang="fr-FR" dirty="0" err="1"/>
              <a:t>telemetry</a:t>
            </a:r>
            <a:r>
              <a:rPr lang="fr-FR" dirty="0"/>
              <a:t> data </a:t>
            </a:r>
            <a:r>
              <a:rPr lang="fr-FR" dirty="0" err="1"/>
              <a:t>across</a:t>
            </a:r>
            <a:r>
              <a:rPr lang="fr-FR" dirty="0"/>
              <a:t> </a:t>
            </a:r>
            <a:r>
              <a:rPr lang="fr-FR" dirty="0" err="1"/>
              <a:t>technology</a:t>
            </a:r>
            <a:r>
              <a:rPr lang="fr-FR" dirty="0"/>
              <a:t> stacks ,automates </a:t>
            </a:r>
            <a:r>
              <a:rPr lang="fr-FR" dirty="0" err="1"/>
              <a:t>problem</a:t>
            </a:r>
            <a:r>
              <a:rPr lang="fr-FR" dirty="0"/>
              <a:t> identification and </a:t>
            </a:r>
            <a:r>
              <a:rPr lang="fr-FR" dirty="0" err="1"/>
              <a:t>diagnosis</a:t>
            </a:r>
            <a:r>
              <a:rPr lang="fr-FR" dirty="0"/>
              <a:t> .</a:t>
            </a:r>
          </a:p>
        </p:txBody>
      </p:sp>
      <p:pic>
        <p:nvPicPr>
          <p:cNvPr id="11" name="Image 10">
            <a:extLst>
              <a:ext uri="{FF2B5EF4-FFF2-40B4-BE49-F238E27FC236}">
                <a16:creationId xmlns:a16="http://schemas.microsoft.com/office/drawing/2014/main" id="{88609F02-46C1-316A-221B-3A1B46190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335" y="2445215"/>
            <a:ext cx="5331038" cy="3044530"/>
          </a:xfrm>
          <a:prstGeom prst="rect">
            <a:avLst/>
          </a:prstGeom>
        </p:spPr>
      </p:pic>
      <p:sp>
        <p:nvSpPr>
          <p:cNvPr id="12" name="Content Placeholder 46">
            <a:extLst>
              <a:ext uri="{FF2B5EF4-FFF2-40B4-BE49-F238E27FC236}">
                <a16:creationId xmlns:a16="http://schemas.microsoft.com/office/drawing/2014/main" id="{20E81A63-2252-B0AE-675D-8B0394535CAF}"/>
              </a:ext>
            </a:extLst>
          </p:cNvPr>
          <p:cNvSpPr txBox="1">
            <a:spLocks/>
          </p:cNvSpPr>
          <p:nvPr/>
        </p:nvSpPr>
        <p:spPr>
          <a:xfrm>
            <a:off x="6621300" y="2093899"/>
            <a:ext cx="5084064"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endParaRPr lang="en-US" dirty="0">
              <a:ea typeface="Open Sans" panose="020B0604020202020204" pitchFamily="34" charset="0"/>
              <a:cs typeface="Open Sans" panose="020B0604020202020204" pitchFamily="34" charset="0"/>
            </a:endParaRPr>
          </a:p>
          <a:p>
            <a:pPr>
              <a:spcAft>
                <a:spcPts val="600"/>
              </a:spcAft>
            </a:pPr>
            <a:r>
              <a:rPr lang="en-US" b="1" dirty="0"/>
              <a:t>MySQL and </a:t>
            </a:r>
            <a:r>
              <a:rPr lang="en-US" b="1" dirty="0" err="1"/>
              <a:t>OpenTelemetry</a:t>
            </a:r>
            <a:endParaRPr lang="en-US" b="1" dirty="0">
              <a:ea typeface="Open Sans" panose="020B0604020202020204" pitchFamily="34" charset="0"/>
              <a:cs typeface="Open Sans" panose="020B0604020202020204" pitchFamily="34" charset="0"/>
            </a:endParaRPr>
          </a:p>
          <a:p>
            <a:pPr marL="285750" indent="-285750">
              <a:spcAft>
                <a:spcPts val="600"/>
              </a:spcAft>
              <a:buFont typeface="Arial" panose="020B0604020202020204" pitchFamily="34" charset="0"/>
              <a:buChar char="•"/>
            </a:pPr>
            <a:r>
              <a:rPr lang="en-US" dirty="0">
                <a:ea typeface="Open Sans" panose="020B0604020202020204" pitchFamily="34" charset="0"/>
                <a:cs typeface="Open Sans" panose="020B0604020202020204" pitchFamily="34" charset="0"/>
              </a:rPr>
              <a:t>Includes </a:t>
            </a:r>
            <a:r>
              <a:rPr lang="en-US" dirty="0" err="1">
                <a:ea typeface="Open Sans" panose="020B0604020202020204" pitchFamily="34" charset="0"/>
                <a:cs typeface="Open Sans" panose="020B0604020202020204" pitchFamily="34" charset="0"/>
              </a:rPr>
              <a:t>Otel</a:t>
            </a:r>
            <a:r>
              <a:rPr lang="en-US" dirty="0">
                <a:ea typeface="Open Sans" panose="020B0604020202020204" pitchFamily="34" charset="0"/>
                <a:cs typeface="Open Sans" panose="020B0604020202020204" pitchFamily="34" charset="0"/>
              </a:rPr>
              <a:t>  libraries to emit Traces, Metrics, Logs</a:t>
            </a:r>
          </a:p>
          <a:p>
            <a:pPr marL="285750" indent="-285750">
              <a:spcAft>
                <a:spcPts val="600"/>
              </a:spcAft>
              <a:buFont typeface="Arial" panose="020B0604020202020204" pitchFamily="34" charset="0"/>
              <a:buChar char="•"/>
            </a:pPr>
            <a:r>
              <a:rPr lang="en-US" dirty="0">
                <a:ea typeface="Open Sans" panose="020B0604020202020204" pitchFamily="34" charset="0"/>
                <a:cs typeface="Open Sans" panose="020B0604020202020204" pitchFamily="34" charset="0"/>
              </a:rPr>
              <a:t>Traces include Spans (unit of work context)</a:t>
            </a:r>
          </a:p>
          <a:p>
            <a:pPr marL="285750" indent="-285750">
              <a:spcAft>
                <a:spcPts val="600"/>
              </a:spcAft>
              <a:buFont typeface="Arial" panose="020B0604020202020204" pitchFamily="34" charset="0"/>
              <a:buChar char="•"/>
            </a:pPr>
            <a:r>
              <a:rPr lang="en-US" dirty="0">
                <a:ea typeface="Open Sans" panose="020B0604020202020204" pitchFamily="34" charset="0"/>
                <a:cs typeface="Open Sans" panose="020B0604020202020204" pitchFamily="34" charset="0"/>
              </a:rPr>
              <a:t>Metrics – choose  from 400+  metrics (meters and gauges)</a:t>
            </a:r>
          </a:p>
          <a:p>
            <a:pPr marL="285750" indent="-285750">
              <a:spcAft>
                <a:spcPts val="600"/>
              </a:spcAft>
              <a:buFont typeface="Arial" panose="020B0604020202020204" pitchFamily="34" charset="0"/>
              <a:buChar char="•"/>
            </a:pPr>
            <a:r>
              <a:rPr lang="en-US" dirty="0">
                <a:ea typeface="Open Sans" panose="020B0604020202020204" pitchFamily="34" charset="0"/>
                <a:cs typeface="Open Sans" panose="020B0604020202020204" pitchFamily="34" charset="0"/>
              </a:rPr>
              <a:t>Logs  -  in progress for 9.0</a:t>
            </a:r>
          </a:p>
          <a:p>
            <a:endParaRPr lang="en-US" dirty="0"/>
          </a:p>
        </p:txBody>
      </p:sp>
    </p:spTree>
    <p:extLst>
      <p:ext uri="{BB962C8B-B14F-4D97-AF65-F5344CB8AC3E}">
        <p14:creationId xmlns:p14="http://schemas.microsoft.com/office/powerpoint/2010/main" val="16406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6B409-3D87-F976-75FA-1A90D3C8DC1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93E0EB9-C9A5-400C-2F45-A5869A02103C}"/>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81D7C508-1208-017B-FAF2-FB35B22A4898}"/>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5" name="Text Placeholder 7">
            <a:extLst>
              <a:ext uri="{FF2B5EF4-FFF2-40B4-BE49-F238E27FC236}">
                <a16:creationId xmlns:a16="http://schemas.microsoft.com/office/drawing/2014/main" id="{CD179FA8-E2A4-CE6F-F254-30ED914DA7FB}"/>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Profiling Tools: </a:t>
            </a:r>
            <a:r>
              <a:rPr lang="it-IT" sz="2000" dirty="0" err="1"/>
              <a:t>Other</a:t>
            </a:r>
            <a:r>
              <a:rPr lang="it-IT" sz="2000" dirty="0"/>
              <a:t> MySQL Tools</a:t>
            </a:r>
            <a:endParaRPr lang="en-US" sz="2000" dirty="0"/>
          </a:p>
        </p:txBody>
      </p:sp>
      <p:sp>
        <p:nvSpPr>
          <p:cNvPr id="6" name="Title 5">
            <a:extLst>
              <a:ext uri="{FF2B5EF4-FFF2-40B4-BE49-F238E27FC236}">
                <a16:creationId xmlns:a16="http://schemas.microsoft.com/office/drawing/2014/main" id="{05679770-2E5B-C93D-9C35-EC9BE7EECF9D}"/>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sp>
        <p:nvSpPr>
          <p:cNvPr id="10" name="ZoneTexte 9">
            <a:extLst>
              <a:ext uri="{FF2B5EF4-FFF2-40B4-BE49-F238E27FC236}">
                <a16:creationId xmlns:a16="http://schemas.microsoft.com/office/drawing/2014/main" id="{D2DAB593-B6D6-C1B8-06D7-EEC862385E45}"/>
              </a:ext>
            </a:extLst>
          </p:cNvPr>
          <p:cNvSpPr txBox="1"/>
          <p:nvPr/>
        </p:nvSpPr>
        <p:spPr>
          <a:xfrm>
            <a:off x="762000" y="1368255"/>
            <a:ext cx="9868112" cy="4493218"/>
          </a:xfrm>
          <a:prstGeom prst="rect">
            <a:avLst/>
          </a:prstGeom>
          <a:noFill/>
        </p:spPr>
        <p:txBody>
          <a:bodyPr wrap="square" rtlCol="0">
            <a:spAutoFit/>
          </a:bodyPr>
          <a:lstStyle/>
          <a:p>
            <a:pPr>
              <a:lnSpc>
                <a:spcPct val="150000"/>
              </a:lnSpc>
              <a:buFont typeface="Arial" panose="020B0604020202020204" pitchFamily="34" charset="0"/>
              <a:buChar char="•"/>
            </a:pPr>
            <a:r>
              <a:rPr lang="en-US" sz="1600" b="1" i="1" dirty="0">
                <a:solidFill>
                  <a:srgbClr val="FF0000"/>
                </a:solidFill>
              </a:rPr>
              <a:t>MySQL Slow Query Log</a:t>
            </a:r>
            <a:r>
              <a:rPr lang="en-US" sz="1600" b="1" i="1" dirty="0"/>
              <a:t> - The slow query log consists of SQL statements that take more than </a:t>
            </a:r>
            <a:r>
              <a:rPr lang="en-US" sz="1600" b="1" i="1" dirty="0" err="1">
                <a:solidFill>
                  <a:srgbClr val="FF0000"/>
                </a:solidFill>
              </a:rPr>
              <a:t>long_query_time</a:t>
            </a:r>
            <a:r>
              <a:rPr lang="en-US" sz="1600" b="1" i="1" dirty="0"/>
              <a:t> seconds to execute and require at least </a:t>
            </a:r>
            <a:r>
              <a:rPr lang="en-US" sz="1600" b="1" i="1" dirty="0" err="1"/>
              <a:t>min_examined_row_limit</a:t>
            </a:r>
            <a:r>
              <a:rPr lang="en-US" sz="1600" b="1" i="1" dirty="0"/>
              <a:t> rows to be examined. The slow query log can be used to find queries that take a long time to execute and are therefore candidates for optimization. </a:t>
            </a:r>
          </a:p>
          <a:p>
            <a:pPr>
              <a:lnSpc>
                <a:spcPct val="150000"/>
              </a:lnSpc>
              <a:buFont typeface="Arial" panose="020B0604020202020204" pitchFamily="34" charset="0"/>
              <a:buChar char="•"/>
            </a:pPr>
            <a:r>
              <a:rPr lang="en-US" sz="1600" b="1" i="1" dirty="0" err="1">
                <a:solidFill>
                  <a:srgbClr val="FF0000"/>
                </a:solidFill>
              </a:rPr>
              <a:t>mysqldumpslow</a:t>
            </a:r>
            <a:r>
              <a:rPr lang="en-US" sz="1600" b="1" i="1" dirty="0"/>
              <a:t> - a utility that parses MySQL slow query log files and summarizes their contents.</a:t>
            </a:r>
          </a:p>
          <a:p>
            <a:pPr>
              <a:lnSpc>
                <a:spcPct val="150000"/>
              </a:lnSpc>
              <a:buFont typeface="Arial" panose="020B0604020202020204" pitchFamily="34" charset="0"/>
              <a:buChar char="•"/>
            </a:pPr>
            <a:r>
              <a:rPr lang="en-US" sz="1600" b="1" i="1" dirty="0">
                <a:solidFill>
                  <a:srgbClr val="FF0000"/>
                </a:solidFill>
              </a:rPr>
              <a:t>SHOW PROFILE/PROFILES Statements </a:t>
            </a:r>
            <a:r>
              <a:rPr lang="en-US" sz="1600" b="1" i="1" dirty="0"/>
              <a:t>- statements that display profiling information that indicates resource usage for statements executed during the current session. (The SHOW PROFILE and SHOW PROFILES statements are deprecated; expect them to be removed in a future MySQL release.)</a:t>
            </a:r>
          </a:p>
          <a:p>
            <a:pPr>
              <a:lnSpc>
                <a:spcPct val="150000"/>
              </a:lnSpc>
              <a:buFont typeface="Arial" panose="020B0604020202020204" pitchFamily="34" charset="0"/>
              <a:buChar char="•"/>
            </a:pPr>
            <a:r>
              <a:rPr lang="en-US" sz="1600" b="1" i="1" dirty="0">
                <a:solidFill>
                  <a:srgbClr val="FF0000"/>
                </a:solidFill>
              </a:rPr>
              <a:t>Query Profiling Using Performance Schema</a:t>
            </a:r>
            <a:r>
              <a:rPr lang="en-US" sz="1600" b="1" i="1" dirty="0"/>
              <a:t> – like SHOW PROFILE/PROFILES, but for all queries running against the server. </a:t>
            </a:r>
          </a:p>
          <a:p>
            <a:pPr>
              <a:lnSpc>
                <a:spcPct val="150000"/>
              </a:lnSpc>
              <a:buFont typeface="Arial" panose="020B0604020202020204" pitchFamily="34" charset="0"/>
              <a:buChar char="•"/>
            </a:pPr>
            <a:r>
              <a:rPr lang="en-US" sz="1600" b="1" i="1" dirty="0">
                <a:solidFill>
                  <a:srgbClr val="FF0000"/>
                </a:solidFill>
              </a:rPr>
              <a:t>EXPLAIN</a:t>
            </a:r>
          </a:p>
        </p:txBody>
      </p:sp>
      <p:pic>
        <p:nvPicPr>
          <p:cNvPr id="2" name="Image 1">
            <a:extLst>
              <a:ext uri="{FF2B5EF4-FFF2-40B4-BE49-F238E27FC236}">
                <a16:creationId xmlns:a16="http://schemas.microsoft.com/office/drawing/2014/main" id="{26F91ED2-A0EE-3FF6-07BE-80F5A7E001FF}"/>
              </a:ext>
            </a:extLst>
          </p:cNvPr>
          <p:cNvPicPr>
            <a:picLocks noChangeAspect="1"/>
          </p:cNvPicPr>
          <p:nvPr/>
        </p:nvPicPr>
        <p:blipFill>
          <a:blip r:embed="rId2"/>
          <a:stretch>
            <a:fillRect/>
          </a:stretch>
        </p:blipFill>
        <p:spPr>
          <a:xfrm>
            <a:off x="10253615" y="182403"/>
            <a:ext cx="1547088" cy="1526181"/>
          </a:xfrm>
          <a:prstGeom prst="rect">
            <a:avLst/>
          </a:prstGeom>
        </p:spPr>
      </p:pic>
    </p:spTree>
    <p:extLst>
      <p:ext uri="{BB962C8B-B14F-4D97-AF65-F5344CB8AC3E}">
        <p14:creationId xmlns:p14="http://schemas.microsoft.com/office/powerpoint/2010/main" val="39589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CAE6-24C6-DFFC-5303-0AE9E37B3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359F3-EBEE-4D08-EDBF-302C85F3404E}"/>
              </a:ext>
            </a:extLst>
          </p:cNvPr>
          <p:cNvSpPr>
            <a:spLocks noGrp="1"/>
          </p:cNvSpPr>
          <p:nvPr>
            <p:ph type="title"/>
          </p:nvPr>
        </p:nvSpPr>
        <p:spPr/>
        <p:txBody>
          <a:bodyPr/>
          <a:lstStyle/>
          <a:p>
            <a:r>
              <a:rPr lang="en-US" dirty="0"/>
              <a:t>Next Webinar: Leveraging MySQL Enterprise in Public Sector</a:t>
            </a:r>
          </a:p>
        </p:txBody>
      </p:sp>
      <p:sp>
        <p:nvSpPr>
          <p:cNvPr id="6" name="Footer Placeholder 5">
            <a:extLst>
              <a:ext uri="{FF2B5EF4-FFF2-40B4-BE49-F238E27FC236}">
                <a16:creationId xmlns:a16="http://schemas.microsoft.com/office/drawing/2014/main" id="{D9543E8D-FBFF-B0F5-44C3-10578ABEFEF1}"/>
              </a:ext>
            </a:extLst>
          </p:cNvPr>
          <p:cNvSpPr>
            <a:spLocks noGrp="1"/>
          </p:cNvSpPr>
          <p:nvPr>
            <p:ph type="ftr" sz="quarter" idx="46"/>
          </p:nvPr>
        </p:nvSpPr>
        <p:spPr/>
        <p:txBody>
          <a:bodyPr/>
          <a:lstStyle/>
          <a:p>
            <a:r>
              <a:rPr lang="en-US" dirty="0"/>
              <a:t>Copyright © 2025 Oracle </a:t>
            </a:r>
          </a:p>
        </p:txBody>
      </p:sp>
      <p:sp>
        <p:nvSpPr>
          <p:cNvPr id="5" name="Slide Number Placeholder 4">
            <a:extLst>
              <a:ext uri="{FF2B5EF4-FFF2-40B4-BE49-F238E27FC236}">
                <a16:creationId xmlns:a16="http://schemas.microsoft.com/office/drawing/2014/main" id="{BAE8446F-6313-5C3C-42ED-CA4C7BC53061}"/>
              </a:ext>
            </a:extLst>
          </p:cNvPr>
          <p:cNvSpPr>
            <a:spLocks noGrp="1"/>
          </p:cNvSpPr>
          <p:nvPr>
            <p:ph type="sldNum" sz="quarter" idx="47"/>
          </p:nvPr>
        </p:nvSpPr>
        <p:spPr/>
        <p:txBody>
          <a:bodyPr/>
          <a:lstStyle/>
          <a:p>
            <a:fld id="{345D60D9-5372-5F40-9443-0F9AE5BDC3C8}" type="slidenum">
              <a:rPr lang="en-US" smtClean="0"/>
              <a:pPr/>
              <a:t>2</a:t>
            </a:fld>
            <a:endParaRPr lang="en-US" dirty="0"/>
          </a:p>
        </p:txBody>
      </p:sp>
      <p:pic>
        <p:nvPicPr>
          <p:cNvPr id="8" name="Picture Placeholder 84">
            <a:extLst>
              <a:ext uri="{FF2B5EF4-FFF2-40B4-BE49-F238E27FC236}">
                <a16:creationId xmlns:a16="http://schemas.microsoft.com/office/drawing/2014/main" id="{82CB6225-59DF-896B-58F4-58260D57150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10435620" y="3476901"/>
            <a:ext cx="929788" cy="929788"/>
          </a:xfrm>
          <a:prstGeom prst="rect">
            <a:avLst/>
          </a:prstGeom>
        </p:spPr>
      </p:pic>
      <p:pic>
        <p:nvPicPr>
          <p:cNvPr id="12" name="Image 11">
            <a:extLst>
              <a:ext uri="{FF2B5EF4-FFF2-40B4-BE49-F238E27FC236}">
                <a16:creationId xmlns:a16="http://schemas.microsoft.com/office/drawing/2014/main" id="{6A1E2B84-0A64-9ECB-66D3-656FD69A1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75" y="1372048"/>
            <a:ext cx="5499100" cy="4953000"/>
          </a:xfrm>
          <a:prstGeom prst="rect">
            <a:avLst/>
          </a:prstGeom>
        </p:spPr>
      </p:pic>
      <p:sp>
        <p:nvSpPr>
          <p:cNvPr id="17" name="ZoneTexte 16">
            <a:extLst>
              <a:ext uri="{FF2B5EF4-FFF2-40B4-BE49-F238E27FC236}">
                <a16:creationId xmlns:a16="http://schemas.microsoft.com/office/drawing/2014/main" id="{842E9ACF-BF62-4944-7A89-66E98AB48536}"/>
              </a:ext>
            </a:extLst>
          </p:cNvPr>
          <p:cNvSpPr txBox="1"/>
          <p:nvPr/>
        </p:nvSpPr>
        <p:spPr>
          <a:xfrm>
            <a:off x="6637468" y="3530004"/>
            <a:ext cx="4993996" cy="369332"/>
          </a:xfrm>
          <a:prstGeom prst="rect">
            <a:avLst/>
          </a:prstGeom>
          <a:noFill/>
        </p:spPr>
        <p:txBody>
          <a:bodyPr wrap="none" rtlCol="0">
            <a:spAutoFit/>
          </a:bodyPr>
          <a:lstStyle/>
          <a:p>
            <a:r>
              <a:rPr lang="fr-FR" dirty="0">
                <a:solidFill>
                  <a:schemeClr val="bg1"/>
                </a:solidFill>
                <a:hlinkClick r:id="rId5"/>
              </a:rPr>
              <a:t>https://</a:t>
            </a:r>
            <a:r>
              <a:rPr lang="fr-FR" dirty="0" err="1">
                <a:solidFill>
                  <a:schemeClr val="bg1"/>
                </a:solidFill>
                <a:hlinkClick r:id="rId5"/>
              </a:rPr>
              <a:t>go.oracle.com</a:t>
            </a:r>
            <a:r>
              <a:rPr lang="fr-FR" dirty="0">
                <a:solidFill>
                  <a:schemeClr val="bg1"/>
                </a:solidFill>
                <a:hlinkClick r:id="rId5"/>
              </a:rPr>
              <a:t>/</a:t>
            </a:r>
            <a:r>
              <a:rPr lang="fr-FR" dirty="0" err="1">
                <a:solidFill>
                  <a:schemeClr val="bg1"/>
                </a:solidFill>
                <a:hlinkClick r:id="rId5"/>
              </a:rPr>
              <a:t>MySQLFrenchWebinars</a:t>
            </a:r>
            <a:endParaRPr lang="fr-FR" dirty="0">
              <a:solidFill>
                <a:schemeClr val="bg1"/>
              </a:solidFill>
            </a:endParaRPr>
          </a:p>
        </p:txBody>
      </p:sp>
    </p:spTree>
    <p:extLst>
      <p:ext uri="{BB962C8B-B14F-4D97-AF65-F5344CB8AC3E}">
        <p14:creationId xmlns:p14="http://schemas.microsoft.com/office/powerpoint/2010/main" val="28826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FA5FA-80D0-06DD-DC26-9CBFCA4B1D7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40807B7-9653-1053-1AE5-81F4B4698D08}"/>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1B7B2C2F-DA98-74B5-4703-37CF0E6B17B7}"/>
              </a:ext>
            </a:extLst>
          </p:cNvPr>
          <p:cNvSpPr>
            <a:spLocks noGrp="1"/>
          </p:cNvSpPr>
          <p:nvPr>
            <p:ph type="sldNum" sz="quarter" idx="12"/>
          </p:nvPr>
        </p:nvSpPr>
        <p:spPr/>
        <p:txBody>
          <a:bodyPr/>
          <a:lstStyle/>
          <a:p>
            <a:fld id="{345D60D9-5372-5F40-9443-0F9AE5BDC3C8}" type="slidenum">
              <a:rPr lang="en-US" smtClean="0"/>
              <a:pPr/>
              <a:t>20</a:t>
            </a:fld>
            <a:endParaRPr lang="en-US" dirty="0"/>
          </a:p>
        </p:txBody>
      </p:sp>
      <p:sp>
        <p:nvSpPr>
          <p:cNvPr id="5" name="Text Placeholder 7">
            <a:extLst>
              <a:ext uri="{FF2B5EF4-FFF2-40B4-BE49-F238E27FC236}">
                <a16:creationId xmlns:a16="http://schemas.microsoft.com/office/drawing/2014/main" id="{2973C453-0179-C7EE-422B-7BDCB1CED289}"/>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Profiling Tools: </a:t>
            </a:r>
            <a:r>
              <a:rPr lang="it-IT" sz="2000" dirty="0" err="1"/>
              <a:t>mysqldumpslow</a:t>
            </a:r>
            <a:endParaRPr lang="en-US" sz="2000" dirty="0"/>
          </a:p>
        </p:txBody>
      </p:sp>
      <p:sp>
        <p:nvSpPr>
          <p:cNvPr id="6" name="Title 5">
            <a:extLst>
              <a:ext uri="{FF2B5EF4-FFF2-40B4-BE49-F238E27FC236}">
                <a16:creationId xmlns:a16="http://schemas.microsoft.com/office/drawing/2014/main" id="{1B374B3D-4BB9-BE78-CC21-C2F0FF83CE98}"/>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pic>
        <p:nvPicPr>
          <p:cNvPr id="2" name="Image 1">
            <a:extLst>
              <a:ext uri="{FF2B5EF4-FFF2-40B4-BE49-F238E27FC236}">
                <a16:creationId xmlns:a16="http://schemas.microsoft.com/office/drawing/2014/main" id="{139BF935-CB8C-E586-13B0-AB809CE7992C}"/>
              </a:ext>
            </a:extLst>
          </p:cNvPr>
          <p:cNvPicPr>
            <a:picLocks noChangeAspect="1"/>
          </p:cNvPicPr>
          <p:nvPr/>
        </p:nvPicPr>
        <p:blipFill>
          <a:blip r:embed="rId2"/>
          <a:stretch>
            <a:fillRect/>
          </a:stretch>
        </p:blipFill>
        <p:spPr>
          <a:xfrm>
            <a:off x="10253615" y="182403"/>
            <a:ext cx="1547088" cy="1526181"/>
          </a:xfrm>
          <a:prstGeom prst="rect">
            <a:avLst/>
          </a:prstGeom>
        </p:spPr>
      </p:pic>
      <p:sp>
        <p:nvSpPr>
          <p:cNvPr id="11" name="ZoneTexte 10">
            <a:extLst>
              <a:ext uri="{FF2B5EF4-FFF2-40B4-BE49-F238E27FC236}">
                <a16:creationId xmlns:a16="http://schemas.microsoft.com/office/drawing/2014/main" id="{750D8D82-7819-C809-43E1-51E1BDD0E56D}"/>
              </a:ext>
            </a:extLst>
          </p:cNvPr>
          <p:cNvSpPr txBox="1"/>
          <p:nvPr/>
        </p:nvSpPr>
        <p:spPr>
          <a:xfrm>
            <a:off x="487823" y="1765670"/>
            <a:ext cx="11409406" cy="3970318"/>
          </a:xfrm>
          <a:prstGeom prst="rect">
            <a:avLst/>
          </a:prstGeom>
          <a:noFill/>
        </p:spPr>
        <p:txBody>
          <a:bodyPr wrap="square">
            <a:spAutoFit/>
          </a:bodyPr>
          <a:lstStyle/>
          <a:p>
            <a:r>
              <a:rPr lang="fr-FR" dirty="0"/>
              <a:t>Reading </a:t>
            </a:r>
            <a:r>
              <a:rPr lang="fr-FR" dirty="0" err="1"/>
              <a:t>mysql</a:t>
            </a:r>
            <a:r>
              <a:rPr lang="fr-FR" dirty="0"/>
              <a:t> slow </a:t>
            </a:r>
            <a:r>
              <a:rPr lang="fr-FR" dirty="0" err="1"/>
              <a:t>query</a:t>
            </a:r>
            <a:r>
              <a:rPr lang="fr-FR" dirty="0"/>
              <a:t> log </a:t>
            </a:r>
            <a:r>
              <a:rPr lang="fr-FR" dirty="0" err="1"/>
              <a:t>from</a:t>
            </a:r>
            <a:r>
              <a:rPr lang="fr-FR" dirty="0"/>
              <a:t> /</a:t>
            </a:r>
            <a:r>
              <a:rPr lang="fr-FR" dirty="0" err="1"/>
              <a:t>usr</a:t>
            </a:r>
            <a:r>
              <a:rPr lang="fr-FR" dirty="0"/>
              <a:t>/local/</a:t>
            </a:r>
            <a:r>
              <a:rPr lang="fr-FR" dirty="0" err="1"/>
              <a:t>mysql</a:t>
            </a:r>
            <a:r>
              <a:rPr lang="fr-FR" dirty="0"/>
              <a:t>/data/</a:t>
            </a:r>
            <a:r>
              <a:rPr lang="fr-FR" dirty="0" err="1"/>
              <a:t>mysqld-slow.log</a:t>
            </a:r>
            <a:endParaRPr lang="fr-FR" dirty="0"/>
          </a:p>
          <a:p>
            <a:endParaRPr lang="fr-FR" dirty="0"/>
          </a:p>
          <a:p>
            <a:r>
              <a:rPr lang="fr-FR" dirty="0"/>
              <a:t>Count: 1  Time=4.32s (4s)  Lock=0.00s (0s)  </a:t>
            </a:r>
            <a:r>
              <a:rPr lang="fr-FR" dirty="0" err="1"/>
              <a:t>Rows</a:t>
            </a:r>
            <a:r>
              <a:rPr lang="fr-FR" dirty="0"/>
              <a:t>=0.0 (0), root[root]@localhost</a:t>
            </a:r>
          </a:p>
          <a:p>
            <a:endParaRPr lang="fr-FR" dirty="0"/>
          </a:p>
          <a:p>
            <a:r>
              <a:rPr lang="fr-FR" dirty="0"/>
              <a:t> insert </a:t>
            </a:r>
            <a:r>
              <a:rPr lang="fr-FR" dirty="0" err="1"/>
              <a:t>into</a:t>
            </a:r>
            <a:r>
              <a:rPr lang="fr-FR" dirty="0"/>
              <a:t> t2 select * </a:t>
            </a:r>
            <a:r>
              <a:rPr lang="fr-FR" dirty="0" err="1"/>
              <a:t>from</a:t>
            </a:r>
            <a:r>
              <a:rPr lang="fr-FR" dirty="0"/>
              <a:t> t1</a:t>
            </a:r>
          </a:p>
          <a:p>
            <a:endParaRPr lang="fr-FR" dirty="0"/>
          </a:p>
          <a:p>
            <a:r>
              <a:rPr lang="fr-FR" dirty="0"/>
              <a:t>Count: 3  Time=2.53s (7s)  Lock=0.00s (0s)  </a:t>
            </a:r>
            <a:r>
              <a:rPr lang="fr-FR" dirty="0" err="1"/>
              <a:t>Rows</a:t>
            </a:r>
            <a:r>
              <a:rPr lang="fr-FR" dirty="0"/>
              <a:t>=0.0 (0), root[root]@localhost</a:t>
            </a:r>
          </a:p>
          <a:p>
            <a:endParaRPr lang="fr-FR" dirty="0"/>
          </a:p>
          <a:p>
            <a:r>
              <a:rPr lang="fr-FR" dirty="0"/>
              <a:t> insert </a:t>
            </a:r>
            <a:r>
              <a:rPr lang="fr-FR" dirty="0" err="1"/>
              <a:t>into</a:t>
            </a:r>
            <a:r>
              <a:rPr lang="fr-FR" dirty="0"/>
              <a:t> t2 select * </a:t>
            </a:r>
            <a:r>
              <a:rPr lang="fr-FR" dirty="0" err="1"/>
              <a:t>from</a:t>
            </a:r>
            <a:r>
              <a:rPr lang="fr-FR" dirty="0"/>
              <a:t> t1 </a:t>
            </a:r>
            <a:r>
              <a:rPr lang="fr-FR" dirty="0" err="1"/>
              <a:t>limit</a:t>
            </a:r>
            <a:r>
              <a:rPr lang="fr-FR" dirty="0"/>
              <a:t> N</a:t>
            </a:r>
          </a:p>
          <a:p>
            <a:endParaRPr lang="fr-FR" dirty="0"/>
          </a:p>
          <a:p>
            <a:r>
              <a:rPr lang="fr-FR" dirty="0"/>
              <a:t>Count: 3  Time=2.13s (6s)  Lock=0.00s (0s)  </a:t>
            </a:r>
            <a:r>
              <a:rPr lang="fr-FR" dirty="0" err="1"/>
              <a:t>Rows</a:t>
            </a:r>
            <a:r>
              <a:rPr lang="fr-FR" dirty="0"/>
              <a:t>=0.0 (0), root[root]@localhost</a:t>
            </a:r>
          </a:p>
          <a:p>
            <a:endParaRPr lang="fr-FR" dirty="0"/>
          </a:p>
          <a:p>
            <a:r>
              <a:rPr lang="fr-FR" dirty="0"/>
              <a:t> insert </a:t>
            </a:r>
            <a:r>
              <a:rPr lang="fr-FR" dirty="0" err="1"/>
              <a:t>into</a:t>
            </a:r>
            <a:r>
              <a:rPr lang="fr-FR" dirty="0"/>
              <a:t> t1 select * </a:t>
            </a:r>
            <a:r>
              <a:rPr lang="fr-FR" dirty="0" err="1"/>
              <a:t>from</a:t>
            </a:r>
            <a:r>
              <a:rPr lang="fr-FR" dirty="0"/>
              <a:t> t1</a:t>
            </a:r>
          </a:p>
          <a:p>
            <a:endParaRPr lang="fr-FR" dirty="0"/>
          </a:p>
        </p:txBody>
      </p:sp>
    </p:spTree>
    <p:extLst>
      <p:ext uri="{BB962C8B-B14F-4D97-AF65-F5344CB8AC3E}">
        <p14:creationId xmlns:p14="http://schemas.microsoft.com/office/powerpoint/2010/main" val="36811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551B0-F928-24A8-70C0-4F6DC505359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837B3BC-7232-6DDE-D907-F9B55C0DB0C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068AC1E5-031D-245F-9F89-040C495DD705}"/>
              </a:ext>
            </a:extLst>
          </p:cNvPr>
          <p:cNvSpPr>
            <a:spLocks noGrp="1"/>
          </p:cNvSpPr>
          <p:nvPr>
            <p:ph type="sldNum" sz="quarter" idx="12"/>
          </p:nvPr>
        </p:nvSpPr>
        <p:spPr/>
        <p:txBody>
          <a:bodyPr/>
          <a:lstStyle/>
          <a:p>
            <a:fld id="{345D60D9-5372-5F40-9443-0F9AE5BDC3C8}" type="slidenum">
              <a:rPr lang="en-US" smtClean="0"/>
              <a:pPr/>
              <a:t>21</a:t>
            </a:fld>
            <a:endParaRPr lang="en-US" dirty="0"/>
          </a:p>
        </p:txBody>
      </p:sp>
      <p:sp>
        <p:nvSpPr>
          <p:cNvPr id="5" name="Text Placeholder 7">
            <a:extLst>
              <a:ext uri="{FF2B5EF4-FFF2-40B4-BE49-F238E27FC236}">
                <a16:creationId xmlns:a16="http://schemas.microsoft.com/office/drawing/2014/main" id="{730A4708-4BDD-8533-5682-3EFE34460BFA}"/>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Profiling Tools: SHOW PROFILE(</a:t>
            </a:r>
            <a:r>
              <a:rPr lang="it-IT" sz="2000" dirty="0" err="1"/>
              <a:t>S</a:t>
            </a:r>
            <a:r>
              <a:rPr lang="it-IT" sz="2000" dirty="0"/>
              <a:t>)</a:t>
            </a:r>
            <a:endParaRPr lang="en-US" sz="2000" dirty="0"/>
          </a:p>
        </p:txBody>
      </p:sp>
      <p:sp>
        <p:nvSpPr>
          <p:cNvPr id="6" name="Title 5">
            <a:extLst>
              <a:ext uri="{FF2B5EF4-FFF2-40B4-BE49-F238E27FC236}">
                <a16:creationId xmlns:a16="http://schemas.microsoft.com/office/drawing/2014/main" id="{AEE17C42-399C-66CF-ADCA-83983B946123}"/>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pic>
        <p:nvPicPr>
          <p:cNvPr id="2" name="Image 1">
            <a:extLst>
              <a:ext uri="{FF2B5EF4-FFF2-40B4-BE49-F238E27FC236}">
                <a16:creationId xmlns:a16="http://schemas.microsoft.com/office/drawing/2014/main" id="{CA9435E4-FE7B-FA14-B744-BD8B4A345652}"/>
              </a:ext>
            </a:extLst>
          </p:cNvPr>
          <p:cNvPicPr>
            <a:picLocks noChangeAspect="1"/>
          </p:cNvPicPr>
          <p:nvPr/>
        </p:nvPicPr>
        <p:blipFill>
          <a:blip r:embed="rId2"/>
          <a:stretch>
            <a:fillRect/>
          </a:stretch>
        </p:blipFill>
        <p:spPr>
          <a:xfrm>
            <a:off x="10253615" y="182403"/>
            <a:ext cx="1547088" cy="1526181"/>
          </a:xfrm>
          <a:prstGeom prst="rect">
            <a:avLst/>
          </a:prstGeom>
        </p:spPr>
      </p:pic>
      <p:sp>
        <p:nvSpPr>
          <p:cNvPr id="11" name="ZoneTexte 10">
            <a:extLst>
              <a:ext uri="{FF2B5EF4-FFF2-40B4-BE49-F238E27FC236}">
                <a16:creationId xmlns:a16="http://schemas.microsoft.com/office/drawing/2014/main" id="{818CA725-19BC-ED2B-9AEF-C0924B7B9DF8}"/>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2C2400CF-D072-E851-A38B-CE4F03A2C1C4}"/>
              </a:ext>
            </a:extLst>
          </p:cNvPr>
          <p:cNvSpPr txBox="1">
            <a:spLocks/>
          </p:cNvSpPr>
          <p:nvPr/>
        </p:nvSpPr>
        <p:spPr>
          <a:xfrm>
            <a:off x="857002" y="1503838"/>
            <a:ext cx="10671048" cy="4919663"/>
          </a:xfrm>
          <a:prstGeom prst="rect">
            <a:avLst/>
          </a:prstGeom>
          <a:noFill/>
          <a:ln w="38100">
            <a:solidFill>
              <a:srgbClr val="D9D9D9"/>
            </a:solidFill>
          </a:ln>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1" dirty="0" err="1">
                <a:latin typeface="Courier" pitchFamily="2" charset="0"/>
              </a:rPr>
              <a:t>mysql</a:t>
            </a:r>
            <a:r>
              <a:rPr lang="en-US" sz="900" b="1" dirty="0">
                <a:latin typeface="Courier" pitchFamily="2" charset="0"/>
              </a:rPr>
              <a:t>&gt; SET profiling = 1;</a:t>
            </a:r>
          </a:p>
          <a:p>
            <a:r>
              <a:rPr lang="en-US" sz="900" b="1" dirty="0">
                <a:latin typeface="Courier" pitchFamily="2" charset="0"/>
              </a:rPr>
              <a:t>Query OK, 0 rows affected (0.00 sec)</a:t>
            </a:r>
            <a:br>
              <a:rPr lang="en-US" sz="900" b="1" dirty="0">
                <a:latin typeface="Courier" pitchFamily="2" charset="0"/>
              </a:rPr>
            </a:br>
            <a:br>
              <a:rPr lang="en-US" sz="900" b="1" dirty="0">
                <a:latin typeface="Courier" pitchFamily="2" charset="0"/>
              </a:rPr>
            </a:br>
            <a:r>
              <a:rPr lang="en-US" sz="900" b="1" dirty="0" err="1">
                <a:latin typeface="Courier" pitchFamily="2" charset="0"/>
              </a:rPr>
              <a:t>mysql</a:t>
            </a:r>
            <a:r>
              <a:rPr lang="en-US" sz="900" b="1" dirty="0">
                <a:latin typeface="Courier" pitchFamily="2" charset="0"/>
              </a:rPr>
              <a:t>&gt; DROP TABLE IF EXISTS t1;</a:t>
            </a:r>
          </a:p>
          <a:p>
            <a:r>
              <a:rPr lang="en-US" sz="900" b="1" dirty="0">
                <a:latin typeface="Courier" pitchFamily="2" charset="0"/>
              </a:rPr>
              <a:t>Query OK, 0 rows affected, 1 warning (0.00 sec)</a:t>
            </a:r>
          </a:p>
          <a:p>
            <a:endParaRPr lang="en-US" sz="900" b="1" dirty="0">
              <a:latin typeface="Courier" pitchFamily="2" charset="0"/>
            </a:endParaRPr>
          </a:p>
          <a:p>
            <a:r>
              <a:rPr lang="en-US" sz="900" b="1" dirty="0" err="1">
                <a:latin typeface="Courier" pitchFamily="2" charset="0"/>
              </a:rPr>
              <a:t>mysql</a:t>
            </a:r>
            <a:r>
              <a:rPr lang="en-US" sz="900" b="1" dirty="0">
                <a:latin typeface="Courier" pitchFamily="2" charset="0"/>
              </a:rPr>
              <a:t>&gt; SHOW PROFILES;</a:t>
            </a:r>
          </a:p>
          <a:p>
            <a:r>
              <a:rPr lang="en-US" sz="900" b="1" dirty="0">
                <a:latin typeface="Courier" pitchFamily="2" charset="0"/>
              </a:rPr>
              <a:t>+----------+----------+--------------------------+</a:t>
            </a:r>
          </a:p>
          <a:p>
            <a:r>
              <a:rPr lang="en-US" sz="900" b="1" dirty="0">
                <a:latin typeface="Courier" pitchFamily="2" charset="0"/>
              </a:rPr>
              <a:t>| </a:t>
            </a:r>
            <a:r>
              <a:rPr lang="en-US" sz="900" b="1" dirty="0" err="1">
                <a:latin typeface="Courier" pitchFamily="2" charset="0"/>
              </a:rPr>
              <a:t>Query_ID</a:t>
            </a:r>
            <a:r>
              <a:rPr lang="en-US" sz="900" b="1" dirty="0">
                <a:latin typeface="Courier" pitchFamily="2" charset="0"/>
              </a:rPr>
              <a:t> | Duration | Query                    |</a:t>
            </a:r>
          </a:p>
          <a:p>
            <a:r>
              <a:rPr lang="en-US" sz="900" b="1" dirty="0">
                <a:latin typeface="Courier" pitchFamily="2" charset="0"/>
              </a:rPr>
              <a:t>+----------+----------+--------------------------+</a:t>
            </a:r>
          </a:p>
          <a:p>
            <a:r>
              <a:rPr lang="en-US" sz="900" b="1" dirty="0">
                <a:latin typeface="Courier" pitchFamily="2" charset="0"/>
              </a:rPr>
              <a:t>|        0 | 0.000088 | SET PROFILING = 1        |</a:t>
            </a:r>
          </a:p>
          <a:p>
            <a:r>
              <a:rPr lang="en-US" sz="900" b="1" dirty="0">
                <a:latin typeface="Courier" pitchFamily="2" charset="0"/>
              </a:rPr>
              <a:t>|        1 | 0.000136 | DROP TABLE IF EXISTS t1  |</a:t>
            </a:r>
          </a:p>
          <a:p>
            <a:r>
              <a:rPr lang="en-US" sz="900" b="1" dirty="0">
                <a:latin typeface="Courier" pitchFamily="2" charset="0"/>
              </a:rPr>
              <a:t>+----------+----------+--------------------------+</a:t>
            </a:r>
            <a:br>
              <a:rPr lang="en-US" sz="900" b="1" dirty="0">
                <a:latin typeface="Courier" pitchFamily="2" charset="0"/>
              </a:rPr>
            </a:br>
            <a:br>
              <a:rPr lang="en-US" sz="900" b="1" dirty="0">
                <a:latin typeface="Courier" pitchFamily="2" charset="0"/>
              </a:rPr>
            </a:br>
            <a:r>
              <a:rPr lang="en-US" sz="900" b="1" dirty="0" err="1">
                <a:latin typeface="Courier" pitchFamily="2" charset="0"/>
              </a:rPr>
              <a:t>mysql</a:t>
            </a:r>
            <a:r>
              <a:rPr lang="en-US" sz="900" b="1" dirty="0">
                <a:latin typeface="Courier" pitchFamily="2" charset="0"/>
              </a:rPr>
              <a:t>&gt; SHOW PROFILE FOR QUERY 1;</a:t>
            </a:r>
          </a:p>
          <a:p>
            <a:r>
              <a:rPr lang="en-US" sz="900" b="1" dirty="0">
                <a:latin typeface="Courier" pitchFamily="2" charset="0"/>
              </a:rPr>
              <a:t>+--------------------+----------+</a:t>
            </a:r>
          </a:p>
          <a:p>
            <a:r>
              <a:rPr lang="en-US" sz="900" b="1" dirty="0">
                <a:latin typeface="Courier" pitchFamily="2" charset="0"/>
              </a:rPr>
              <a:t>| Status             | Duration |</a:t>
            </a:r>
          </a:p>
          <a:p>
            <a:r>
              <a:rPr lang="en-US" sz="900" b="1" dirty="0">
                <a:latin typeface="Courier" pitchFamily="2" charset="0"/>
              </a:rPr>
              <a:t>+--------------------+----------+</a:t>
            </a:r>
          </a:p>
          <a:p>
            <a:r>
              <a:rPr lang="en-US" sz="900" b="1" dirty="0">
                <a:latin typeface="Courier" pitchFamily="2" charset="0"/>
              </a:rPr>
              <a:t>| query end          | 0.000107 |</a:t>
            </a:r>
          </a:p>
          <a:p>
            <a:r>
              <a:rPr lang="en-US" sz="900" b="1" dirty="0">
                <a:latin typeface="Courier" pitchFamily="2" charset="0"/>
              </a:rPr>
              <a:t>| freeing items      | 0.000008 |</a:t>
            </a:r>
          </a:p>
          <a:p>
            <a:r>
              <a:rPr lang="en-US" sz="900" b="1" dirty="0">
                <a:latin typeface="Courier" pitchFamily="2" charset="0"/>
              </a:rPr>
              <a:t>| logging slow query | 0.000015 |</a:t>
            </a:r>
          </a:p>
          <a:p>
            <a:r>
              <a:rPr lang="en-US" sz="900" b="1" dirty="0">
                <a:latin typeface="Courier" pitchFamily="2" charset="0"/>
              </a:rPr>
              <a:t>| cleaning up        | 0.000006 |</a:t>
            </a:r>
          </a:p>
          <a:p>
            <a:r>
              <a:rPr lang="en-US" sz="900" b="1" dirty="0">
                <a:latin typeface="Courier" pitchFamily="2" charset="0"/>
              </a:rPr>
              <a:t>+--------------------+----------+</a:t>
            </a:r>
          </a:p>
        </p:txBody>
      </p:sp>
    </p:spTree>
    <p:extLst>
      <p:ext uri="{BB962C8B-B14F-4D97-AF65-F5344CB8AC3E}">
        <p14:creationId xmlns:p14="http://schemas.microsoft.com/office/powerpoint/2010/main" val="10286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1DE2C-892A-BD9D-EAE0-CBCFCBDCAD6A}"/>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7B5B1D9-F648-BDEA-DE32-14DB7F56F09F}"/>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551FE44-EC8D-B91D-0800-5ACFA74B0098}"/>
              </a:ext>
            </a:extLst>
          </p:cNvPr>
          <p:cNvSpPr>
            <a:spLocks noGrp="1"/>
          </p:cNvSpPr>
          <p:nvPr>
            <p:ph type="sldNum" sz="quarter" idx="12"/>
          </p:nvPr>
        </p:nvSpPr>
        <p:spPr/>
        <p:txBody>
          <a:bodyPr/>
          <a:lstStyle/>
          <a:p>
            <a:fld id="{345D60D9-5372-5F40-9443-0F9AE5BDC3C8}" type="slidenum">
              <a:rPr lang="en-US" smtClean="0"/>
              <a:pPr/>
              <a:t>22</a:t>
            </a:fld>
            <a:endParaRPr lang="en-US" dirty="0"/>
          </a:p>
        </p:txBody>
      </p:sp>
      <p:sp>
        <p:nvSpPr>
          <p:cNvPr id="5" name="Text Placeholder 7">
            <a:extLst>
              <a:ext uri="{FF2B5EF4-FFF2-40B4-BE49-F238E27FC236}">
                <a16:creationId xmlns:a16="http://schemas.microsoft.com/office/drawing/2014/main" id="{81DA0AFF-CD01-5BEF-6B49-3938B161A62E}"/>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Profiling Tools: Performance Schema</a:t>
            </a:r>
            <a:endParaRPr lang="en-US" sz="2000" dirty="0"/>
          </a:p>
        </p:txBody>
      </p:sp>
      <p:sp>
        <p:nvSpPr>
          <p:cNvPr id="6" name="Title 5">
            <a:extLst>
              <a:ext uri="{FF2B5EF4-FFF2-40B4-BE49-F238E27FC236}">
                <a16:creationId xmlns:a16="http://schemas.microsoft.com/office/drawing/2014/main" id="{E26B1EFA-1818-155A-2AB2-C9907CAB0ECC}"/>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pic>
        <p:nvPicPr>
          <p:cNvPr id="2" name="Image 1">
            <a:extLst>
              <a:ext uri="{FF2B5EF4-FFF2-40B4-BE49-F238E27FC236}">
                <a16:creationId xmlns:a16="http://schemas.microsoft.com/office/drawing/2014/main" id="{3E5E6BF6-9E9B-02FA-974D-6FDCCB8C56A7}"/>
              </a:ext>
            </a:extLst>
          </p:cNvPr>
          <p:cNvPicPr>
            <a:picLocks noChangeAspect="1"/>
          </p:cNvPicPr>
          <p:nvPr/>
        </p:nvPicPr>
        <p:blipFill>
          <a:blip r:embed="rId2"/>
          <a:stretch>
            <a:fillRect/>
          </a:stretch>
        </p:blipFill>
        <p:spPr>
          <a:xfrm>
            <a:off x="10253615" y="182403"/>
            <a:ext cx="1547088" cy="1526181"/>
          </a:xfrm>
          <a:prstGeom prst="rect">
            <a:avLst/>
          </a:prstGeom>
        </p:spPr>
      </p:pic>
      <p:sp>
        <p:nvSpPr>
          <p:cNvPr id="11" name="ZoneTexte 10">
            <a:extLst>
              <a:ext uri="{FF2B5EF4-FFF2-40B4-BE49-F238E27FC236}">
                <a16:creationId xmlns:a16="http://schemas.microsoft.com/office/drawing/2014/main" id="{D83C2A5C-6E9B-3E7B-4F05-FFF2D9656739}"/>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8" name="Text Placeholder 2">
            <a:extLst>
              <a:ext uri="{FF2B5EF4-FFF2-40B4-BE49-F238E27FC236}">
                <a16:creationId xmlns:a16="http://schemas.microsoft.com/office/drawing/2014/main" id="{651DC038-2BCF-9430-8B81-FAB048390F9E}"/>
              </a:ext>
            </a:extLst>
          </p:cNvPr>
          <p:cNvSpPr txBox="1">
            <a:spLocks/>
          </p:cNvSpPr>
          <p:nvPr/>
        </p:nvSpPr>
        <p:spPr>
          <a:xfrm>
            <a:off x="762000" y="1609724"/>
            <a:ext cx="10671048" cy="4505325"/>
          </a:xfrm>
          <a:prstGeom prst="rect">
            <a:avLst/>
          </a:prstGeom>
          <a:noFill/>
          <a:ln w="38100">
            <a:solidFill>
              <a:srgbClr val="D9D9D9"/>
            </a:solidFill>
          </a:ln>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latin typeface="Courier" pitchFamily="2" charset="0"/>
              </a:rPr>
              <a:t>mysql&gt; SELECT * FROM employees.employees WHERE emp_no = 10001;</a:t>
            </a:r>
          </a:p>
          <a:p>
            <a:r>
              <a:rPr lang="en-US" sz="1200" b="1">
                <a:latin typeface="Courier" pitchFamily="2" charset="0"/>
              </a:rPr>
              <a:t>…</a:t>
            </a:r>
          </a:p>
          <a:p>
            <a:endParaRPr lang="en-US" sz="1200" b="1">
              <a:latin typeface="Courier" pitchFamily="2" charset="0"/>
            </a:endParaRPr>
          </a:p>
          <a:p>
            <a:r>
              <a:rPr lang="en-US" sz="1200" b="1">
                <a:latin typeface="Courier" pitchFamily="2" charset="0"/>
              </a:rPr>
              <a:t>mysql&gt; SELECT EVENT_ID, TRUNCATE(TIMER_WAIT/1000000000000,6) as Duration, SQL_TEXT</a:t>
            </a:r>
          </a:p>
          <a:p>
            <a:r>
              <a:rPr lang="en-US" sz="1200" b="1">
                <a:latin typeface="Courier" pitchFamily="2" charset="0"/>
              </a:rPr>
              <a:t>       FROM performance_schema.events_statements_history_long WHERE SQL_TEXT like '%10001%';</a:t>
            </a:r>
          </a:p>
          <a:p>
            <a:r>
              <a:rPr lang="en-US" sz="1200" b="1">
                <a:latin typeface="Courier" pitchFamily="2" charset="0"/>
              </a:rPr>
              <a:t>+----------+----------+--------------------------------------------------------+</a:t>
            </a:r>
          </a:p>
          <a:p>
            <a:r>
              <a:rPr lang="en-US" sz="1200" b="1">
                <a:latin typeface="Courier" pitchFamily="2" charset="0"/>
              </a:rPr>
              <a:t>| event_id | duration | sql_text                                               |</a:t>
            </a:r>
          </a:p>
          <a:p>
            <a:r>
              <a:rPr lang="en-US" sz="1200" b="1">
                <a:latin typeface="Courier" pitchFamily="2" charset="0"/>
              </a:rPr>
              <a:t>+----------+----------+--------------------------------------------------------+</a:t>
            </a:r>
          </a:p>
          <a:p>
            <a:r>
              <a:rPr lang="en-US" sz="1200" b="1">
                <a:latin typeface="Courier" pitchFamily="2" charset="0"/>
              </a:rPr>
              <a:t>|       31 | 0.028310 | SELECT * FROM employees.employees WHERE emp_no = 10001 |</a:t>
            </a:r>
          </a:p>
          <a:p>
            <a:r>
              <a:rPr lang="en-US" sz="1200" b="1">
                <a:latin typeface="Courier" pitchFamily="2" charset="0"/>
              </a:rPr>
              <a:t>+----------+----------+--------------------------------------------------------+</a:t>
            </a:r>
            <a:br>
              <a:rPr lang="en-US" sz="1200" b="1">
                <a:latin typeface="Courier" pitchFamily="2" charset="0"/>
              </a:rPr>
            </a:br>
            <a:br>
              <a:rPr lang="en-US" sz="1200" b="1">
                <a:latin typeface="Courier" pitchFamily="2" charset="0"/>
              </a:rPr>
            </a:br>
            <a:r>
              <a:rPr lang="en-US" sz="1200" b="1">
                <a:latin typeface="Courier" pitchFamily="2" charset="0"/>
              </a:rPr>
              <a:t>mysql&gt; SELECT event_name AS Stage, TRUNCATE(TIMER_WAIT/1000000000000,6) AS Duration</a:t>
            </a:r>
          </a:p>
          <a:p>
            <a:r>
              <a:rPr lang="en-US" sz="1200" b="1">
                <a:latin typeface="Courier" pitchFamily="2" charset="0"/>
              </a:rPr>
              <a:t>       FROM performance_schema.events_stages_history_long WHERE NESTING_EVENT_ID=31;</a:t>
            </a:r>
          </a:p>
          <a:p>
            <a:r>
              <a:rPr lang="en-US" sz="1200" b="1">
                <a:latin typeface="Courier" pitchFamily="2" charset="0"/>
              </a:rPr>
              <a:t>+--------------------------------+----------+</a:t>
            </a:r>
          </a:p>
          <a:p>
            <a:r>
              <a:rPr lang="en-US" sz="1200" b="1">
                <a:latin typeface="Courier" pitchFamily="2" charset="0"/>
              </a:rPr>
              <a:t>| Stage                          | Duration |</a:t>
            </a:r>
          </a:p>
          <a:p>
            <a:r>
              <a:rPr lang="en-US" sz="1200" b="1">
                <a:latin typeface="Courier" pitchFamily="2" charset="0"/>
              </a:rPr>
              <a:t>+--------------------------------+----------+</a:t>
            </a:r>
          </a:p>
          <a:p>
            <a:r>
              <a:rPr lang="en-US" sz="1200" b="1">
                <a:latin typeface="Courier" pitchFamily="2" charset="0"/>
              </a:rPr>
              <a:t>… REMOVED …</a:t>
            </a:r>
          </a:p>
          <a:p>
            <a:r>
              <a:rPr lang="en-US" sz="1200" b="1">
                <a:latin typeface="Courier" pitchFamily="2" charset="0"/>
              </a:rPr>
              <a:t>+--------------------------------+----------+</a:t>
            </a:r>
            <a:endParaRPr lang="en-US" sz="1200" b="1" dirty="0">
              <a:latin typeface="Courier" pitchFamily="2" charset="0"/>
            </a:endParaRPr>
          </a:p>
        </p:txBody>
      </p:sp>
    </p:spTree>
    <p:extLst>
      <p:ext uri="{BB962C8B-B14F-4D97-AF65-F5344CB8AC3E}">
        <p14:creationId xmlns:p14="http://schemas.microsoft.com/office/powerpoint/2010/main" val="5863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62167-BF4B-4C8F-4E3A-01B92FAE7B7B}"/>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135C7E7-98D8-1857-74E9-1F0CA241646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153FCE5A-F81B-3F42-80EF-E8A24A891471}"/>
              </a:ext>
            </a:extLst>
          </p:cNvPr>
          <p:cNvSpPr>
            <a:spLocks noGrp="1"/>
          </p:cNvSpPr>
          <p:nvPr>
            <p:ph type="sldNum" sz="quarter" idx="12"/>
          </p:nvPr>
        </p:nvSpPr>
        <p:spPr/>
        <p:txBody>
          <a:bodyPr/>
          <a:lstStyle/>
          <a:p>
            <a:fld id="{345D60D9-5372-5F40-9443-0F9AE5BDC3C8}" type="slidenum">
              <a:rPr lang="en-US" smtClean="0"/>
              <a:pPr/>
              <a:t>23</a:t>
            </a:fld>
            <a:endParaRPr lang="en-US" dirty="0"/>
          </a:p>
        </p:txBody>
      </p:sp>
      <p:sp>
        <p:nvSpPr>
          <p:cNvPr id="5" name="Text Placeholder 7">
            <a:extLst>
              <a:ext uri="{FF2B5EF4-FFF2-40B4-BE49-F238E27FC236}">
                <a16:creationId xmlns:a16="http://schemas.microsoft.com/office/drawing/2014/main" id="{0622A309-9A60-18CC-86DD-14BC0C266255}"/>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Profiling Tools: EXPLAIN/EXPLAIN ANALYZE</a:t>
            </a:r>
            <a:endParaRPr lang="en-US" sz="2000" dirty="0"/>
          </a:p>
        </p:txBody>
      </p:sp>
      <p:sp>
        <p:nvSpPr>
          <p:cNvPr id="6" name="Title 5">
            <a:extLst>
              <a:ext uri="{FF2B5EF4-FFF2-40B4-BE49-F238E27FC236}">
                <a16:creationId xmlns:a16="http://schemas.microsoft.com/office/drawing/2014/main" id="{F347E204-96F2-C6E3-B451-25D1ECBB0D9F}"/>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Profiling / Monitoring Performance </a:t>
            </a:r>
          </a:p>
        </p:txBody>
      </p:sp>
      <p:pic>
        <p:nvPicPr>
          <p:cNvPr id="2" name="Image 1">
            <a:extLst>
              <a:ext uri="{FF2B5EF4-FFF2-40B4-BE49-F238E27FC236}">
                <a16:creationId xmlns:a16="http://schemas.microsoft.com/office/drawing/2014/main" id="{ED86F942-064C-9236-A66C-00F26E5845AC}"/>
              </a:ext>
            </a:extLst>
          </p:cNvPr>
          <p:cNvPicPr>
            <a:picLocks noChangeAspect="1"/>
          </p:cNvPicPr>
          <p:nvPr/>
        </p:nvPicPr>
        <p:blipFill>
          <a:blip r:embed="rId2"/>
          <a:stretch>
            <a:fillRect/>
          </a:stretch>
        </p:blipFill>
        <p:spPr>
          <a:xfrm>
            <a:off x="10253615" y="182403"/>
            <a:ext cx="1547088" cy="1526181"/>
          </a:xfrm>
          <a:prstGeom prst="rect">
            <a:avLst/>
          </a:prstGeom>
        </p:spPr>
      </p:pic>
      <p:sp>
        <p:nvSpPr>
          <p:cNvPr id="11" name="ZoneTexte 10">
            <a:extLst>
              <a:ext uri="{FF2B5EF4-FFF2-40B4-BE49-F238E27FC236}">
                <a16:creationId xmlns:a16="http://schemas.microsoft.com/office/drawing/2014/main" id="{288958DA-E30C-A7B6-05B5-6FDF453E1BF3}"/>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0D027856-C283-4C69-D7CD-B64B9094FF99}"/>
              </a:ext>
            </a:extLst>
          </p:cNvPr>
          <p:cNvSpPr txBox="1">
            <a:spLocks/>
          </p:cNvSpPr>
          <p:nvPr/>
        </p:nvSpPr>
        <p:spPr>
          <a:xfrm>
            <a:off x="762000" y="1609724"/>
            <a:ext cx="5084064" cy="4505325"/>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latin typeface="Courier" pitchFamily="2" charset="0"/>
              </a:rPr>
              <a:t>mysql&gt; EXPLAIN SELECT t1.a FROM t1\G</a:t>
            </a:r>
          </a:p>
          <a:p>
            <a:r>
              <a:rPr lang="en-US" sz="1200" b="1">
                <a:latin typeface="Courier" pitchFamily="2" charset="0"/>
              </a:rPr>
              <a:t>*********************** 1. row ***********************</a:t>
            </a:r>
          </a:p>
          <a:p>
            <a:r>
              <a:rPr lang="en-US" sz="1200" b="1">
                <a:latin typeface="Courier" pitchFamily="2" charset="0"/>
              </a:rPr>
              <a:t>           id: 1</a:t>
            </a:r>
          </a:p>
          <a:p>
            <a:r>
              <a:rPr lang="en-US" sz="1200" b="1">
                <a:latin typeface="Courier" pitchFamily="2" charset="0"/>
              </a:rPr>
              <a:t>  select_type: PRIMARY</a:t>
            </a:r>
          </a:p>
          <a:p>
            <a:r>
              <a:rPr lang="en-US" sz="1200" b="1">
                <a:latin typeface="Courier" pitchFamily="2" charset="0"/>
              </a:rPr>
              <a:t>        table: t1</a:t>
            </a:r>
          </a:p>
          <a:p>
            <a:r>
              <a:rPr lang="en-US" sz="1200" b="1">
                <a:latin typeface="Courier" pitchFamily="2" charset="0"/>
              </a:rPr>
              <a:t>         type: index</a:t>
            </a:r>
          </a:p>
          <a:p>
            <a:r>
              <a:rPr lang="en-US" sz="1200" b="1">
                <a:latin typeface="Courier" pitchFamily="2" charset="0"/>
              </a:rPr>
              <a:t>possible_keys: NULL</a:t>
            </a:r>
          </a:p>
          <a:p>
            <a:r>
              <a:rPr lang="en-US" sz="1200" b="1">
                <a:latin typeface="Courier" pitchFamily="2" charset="0"/>
              </a:rPr>
              <a:t>          key: PRIMARY</a:t>
            </a:r>
          </a:p>
          <a:p>
            <a:r>
              <a:rPr lang="en-US" sz="1200" b="1">
                <a:latin typeface="Courier" pitchFamily="2" charset="0"/>
              </a:rPr>
              <a:t>      key_len: 4</a:t>
            </a:r>
          </a:p>
          <a:p>
            <a:r>
              <a:rPr lang="en-US" sz="1200" b="1">
                <a:latin typeface="Courier" pitchFamily="2" charset="0"/>
              </a:rPr>
              <a:t>          ref: NULL</a:t>
            </a:r>
          </a:p>
          <a:p>
            <a:r>
              <a:rPr lang="en-US" sz="1200" b="1">
                <a:latin typeface="Courier" pitchFamily="2" charset="0"/>
              </a:rPr>
              <a:t>         rows: 4</a:t>
            </a:r>
          </a:p>
          <a:p>
            <a:r>
              <a:rPr lang="en-US" sz="1200" b="1">
                <a:latin typeface="Courier" pitchFamily="2" charset="0"/>
              </a:rPr>
              <a:t>     filtered: 100.00</a:t>
            </a:r>
          </a:p>
          <a:p>
            <a:r>
              <a:rPr lang="en-US" sz="1200" b="1">
                <a:latin typeface="Courier" pitchFamily="2" charset="0"/>
              </a:rPr>
              <a:t>        Extra: Using index</a:t>
            </a:r>
            <a:br>
              <a:rPr lang="en-US" sz="1200" b="1">
                <a:latin typeface="Courier" pitchFamily="2" charset="0"/>
              </a:rPr>
            </a:br>
            <a:r>
              <a:rPr lang="en-US" sz="1200" b="1">
                <a:latin typeface="Courier" pitchFamily="2" charset="0"/>
              </a:rPr>
              <a:t>1 rows in set, 1 warning (0.00 sec)</a:t>
            </a:r>
            <a:endParaRPr lang="en-US" sz="1600" b="1" dirty="0">
              <a:latin typeface="Courier" pitchFamily="2" charset="0"/>
            </a:endParaRPr>
          </a:p>
        </p:txBody>
      </p:sp>
      <p:sp>
        <p:nvSpPr>
          <p:cNvPr id="9" name="Text Placeholder 3">
            <a:extLst>
              <a:ext uri="{FF2B5EF4-FFF2-40B4-BE49-F238E27FC236}">
                <a16:creationId xmlns:a16="http://schemas.microsoft.com/office/drawing/2014/main" id="{D8F2AE17-B76D-007D-320F-49E2085C3DD5}"/>
              </a:ext>
            </a:extLst>
          </p:cNvPr>
          <p:cNvSpPr txBox="1">
            <a:spLocks/>
          </p:cNvSpPr>
          <p:nvPr/>
        </p:nvSpPr>
        <p:spPr>
          <a:xfrm>
            <a:off x="6371492" y="1609724"/>
            <a:ext cx="5084064" cy="4505325"/>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a:latin typeface="Courier" pitchFamily="2" charset="0"/>
              </a:rPr>
              <a:t>mysql&gt; EXPLAIN ANALYZE SELECT * FROM t1 JOIN t2 ON (t1.c1 = t2.c2)\G</a:t>
            </a:r>
          </a:p>
          <a:p>
            <a:r>
              <a:rPr lang="en-US" sz="1200" b="1">
                <a:latin typeface="Courier" pitchFamily="2" charset="0"/>
              </a:rPr>
              <a:t>*********************** 1. row ***********************</a:t>
            </a:r>
          </a:p>
          <a:p>
            <a:r>
              <a:rPr lang="en-US" sz="1200" b="1">
                <a:latin typeface="Courier" pitchFamily="2" charset="0"/>
              </a:rPr>
              <a:t>EXPLAIN: -&gt; Inner hash join (t2.c2 = t1.c1)  (cost=4.70 rows=6)</a:t>
            </a:r>
          </a:p>
          <a:p>
            <a:r>
              <a:rPr lang="en-US" sz="1200" b="1">
                <a:latin typeface="Courier" pitchFamily="2" charset="0"/>
              </a:rPr>
              <a:t>(actual time=0.032..0.035 rows=6 loops=1)</a:t>
            </a:r>
          </a:p>
          <a:p>
            <a:r>
              <a:rPr lang="en-US" sz="1200" b="1">
                <a:latin typeface="Courier" pitchFamily="2" charset="0"/>
              </a:rPr>
              <a:t>    -&gt; Table scan on t2  (cost=0.06 rows=6)</a:t>
            </a:r>
          </a:p>
          <a:p>
            <a:r>
              <a:rPr lang="en-US" sz="1200" b="1">
                <a:latin typeface="Courier" pitchFamily="2" charset="0"/>
              </a:rPr>
              <a:t>(actual time=0.003..0.005 rows=6 loops=1)</a:t>
            </a:r>
          </a:p>
          <a:p>
            <a:r>
              <a:rPr lang="en-US" sz="1200" b="1">
                <a:latin typeface="Courier" pitchFamily="2" charset="0"/>
              </a:rPr>
              <a:t>    -&gt; Hash</a:t>
            </a:r>
          </a:p>
          <a:p>
            <a:r>
              <a:rPr lang="en-US" sz="1200" b="1">
                <a:latin typeface="Courier" pitchFamily="2" charset="0"/>
              </a:rPr>
              <a:t>        -&gt; Table scan on t1  (cost=0.85 rows=6)</a:t>
            </a:r>
          </a:p>
          <a:p>
            <a:r>
              <a:rPr lang="en-US" sz="1200" b="1">
                <a:latin typeface="Courier" pitchFamily="2" charset="0"/>
              </a:rPr>
              <a:t>(actual time=0.018..0.022 rows=6 loops=1)</a:t>
            </a:r>
            <a:endParaRPr lang="en-US" sz="1200" b="1" dirty="0">
              <a:latin typeface="Courier" pitchFamily="2" charset="0"/>
            </a:endParaRPr>
          </a:p>
        </p:txBody>
      </p:sp>
    </p:spTree>
    <p:extLst>
      <p:ext uri="{BB962C8B-B14F-4D97-AF65-F5344CB8AC3E}">
        <p14:creationId xmlns:p14="http://schemas.microsoft.com/office/powerpoint/2010/main" val="331145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0BC3-E27E-A760-B533-0B1F7145C4C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A75E8-5BEE-594B-09C2-80F86A366B89}"/>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E45F60D3-EBD3-948B-AFD8-FEB1EDA84571}"/>
              </a:ext>
            </a:extLst>
          </p:cNvPr>
          <p:cNvSpPr>
            <a:spLocks noGrp="1"/>
          </p:cNvSpPr>
          <p:nvPr>
            <p:ph type="sldNum" sz="quarter" idx="12"/>
          </p:nvPr>
        </p:nvSpPr>
        <p:spPr/>
        <p:txBody>
          <a:bodyPr/>
          <a:lstStyle/>
          <a:p>
            <a:fld id="{345D60D9-5372-5F40-9443-0F9AE5BDC3C8}" type="slidenum">
              <a:rPr lang="en-US" smtClean="0"/>
              <a:pPr/>
              <a:t>24</a:t>
            </a:fld>
            <a:endParaRPr lang="en-US" dirty="0"/>
          </a:p>
        </p:txBody>
      </p:sp>
      <p:sp>
        <p:nvSpPr>
          <p:cNvPr id="4" name="Title 3">
            <a:extLst>
              <a:ext uri="{FF2B5EF4-FFF2-40B4-BE49-F238E27FC236}">
                <a16:creationId xmlns:a16="http://schemas.microsoft.com/office/drawing/2014/main" id="{41EB4ADC-3118-8A9C-C334-3BA0F5F5CF09}"/>
              </a:ext>
            </a:extLst>
          </p:cNvPr>
          <p:cNvSpPr>
            <a:spLocks noGrp="1"/>
          </p:cNvSpPr>
          <p:nvPr>
            <p:ph type="title"/>
          </p:nvPr>
        </p:nvSpPr>
        <p:spPr/>
        <p:txBody>
          <a:bodyPr/>
          <a:lstStyle/>
          <a:p>
            <a:r>
              <a:rPr lang="en-US" dirty="0"/>
              <a:t>Optimizations </a:t>
            </a:r>
          </a:p>
        </p:txBody>
      </p:sp>
      <p:sp>
        <p:nvSpPr>
          <p:cNvPr id="9" name="Espace réservé du texte 5">
            <a:extLst>
              <a:ext uri="{FF2B5EF4-FFF2-40B4-BE49-F238E27FC236}">
                <a16:creationId xmlns:a16="http://schemas.microsoft.com/office/drawing/2014/main" id="{7CB4DC0C-D6D8-C4FF-A61D-D7D936C829A9}"/>
              </a:ext>
            </a:extLst>
          </p:cNvPr>
          <p:cNvSpPr>
            <a:spLocks noGrp="1"/>
          </p:cNvSpPr>
          <p:nvPr>
            <p:ph type="body" sz="quarter" idx="33"/>
          </p:nvPr>
        </p:nvSpPr>
        <p:spPr>
          <a:xfrm>
            <a:off x="776689" y="4135193"/>
            <a:ext cx="10158984" cy="681251"/>
          </a:xfrm>
        </p:spPr>
        <p:txBody>
          <a:bodyPr/>
          <a:lstStyle/>
          <a:p>
            <a:r>
              <a:rPr lang="fr-FR" dirty="0" err="1"/>
              <a:t>Schema</a:t>
            </a:r>
            <a:r>
              <a:rPr lang="fr-FR" dirty="0"/>
              <a:t> and Data Types</a:t>
            </a:r>
          </a:p>
          <a:p>
            <a:endParaRPr lang="fr-FR" dirty="0"/>
          </a:p>
          <a:p>
            <a:endParaRPr lang="fr-FR" dirty="0"/>
          </a:p>
        </p:txBody>
      </p:sp>
    </p:spTree>
    <p:extLst>
      <p:ext uri="{BB962C8B-B14F-4D97-AF65-F5344CB8AC3E}">
        <p14:creationId xmlns:p14="http://schemas.microsoft.com/office/powerpoint/2010/main" val="30891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7624B-9846-3D1F-37C3-AE10D5E43A25}"/>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A82F29A-6A78-3805-BF66-19E7CCFD85C1}"/>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4A4F207C-A7D0-9001-1E67-26D5E0FD877E}"/>
              </a:ext>
            </a:extLst>
          </p:cNvPr>
          <p:cNvSpPr>
            <a:spLocks noGrp="1"/>
          </p:cNvSpPr>
          <p:nvPr>
            <p:ph type="sldNum" sz="quarter" idx="12"/>
          </p:nvPr>
        </p:nvSpPr>
        <p:spPr/>
        <p:txBody>
          <a:bodyPr/>
          <a:lstStyle/>
          <a:p>
            <a:fld id="{345D60D9-5372-5F40-9443-0F9AE5BDC3C8}" type="slidenum">
              <a:rPr lang="en-US" smtClean="0"/>
              <a:pPr/>
              <a:t>25</a:t>
            </a:fld>
            <a:endParaRPr lang="en-US" dirty="0"/>
          </a:p>
        </p:txBody>
      </p:sp>
      <p:sp>
        <p:nvSpPr>
          <p:cNvPr id="5" name="Text Placeholder 7">
            <a:extLst>
              <a:ext uri="{FF2B5EF4-FFF2-40B4-BE49-F238E27FC236}">
                <a16:creationId xmlns:a16="http://schemas.microsoft.com/office/drawing/2014/main" id="{64807779-F937-8B38-A2C0-31BCE56DB490}"/>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Optimizing </a:t>
            </a:r>
            <a:r>
              <a:rPr lang="it-IT" sz="2000" dirty="0" err="1"/>
              <a:t>at</a:t>
            </a:r>
            <a:r>
              <a:rPr lang="it-IT" sz="2000" dirty="0"/>
              <a:t> the Database/</a:t>
            </a:r>
            <a:r>
              <a:rPr lang="it-IT" sz="2000" dirty="0" err="1"/>
              <a:t>Table</a:t>
            </a:r>
            <a:r>
              <a:rPr lang="it-IT" sz="2000" dirty="0"/>
              <a:t> Level</a:t>
            </a:r>
            <a:endParaRPr lang="en-US" sz="2000" dirty="0"/>
          </a:p>
        </p:txBody>
      </p:sp>
      <p:sp>
        <p:nvSpPr>
          <p:cNvPr id="6" name="Title 5">
            <a:extLst>
              <a:ext uri="{FF2B5EF4-FFF2-40B4-BE49-F238E27FC236}">
                <a16:creationId xmlns:a16="http://schemas.microsoft.com/office/drawing/2014/main" id="{A439B9B2-557F-F05A-0013-26C4FC61589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9782F58D-441F-F91A-E814-7706D13C4949}"/>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8" name="Content Placeholder 2">
            <a:extLst>
              <a:ext uri="{FF2B5EF4-FFF2-40B4-BE49-F238E27FC236}">
                <a16:creationId xmlns:a16="http://schemas.microsoft.com/office/drawing/2014/main" id="{DEF1DE6A-A77B-51A0-E5BC-88276BFEE552}"/>
              </a:ext>
            </a:extLst>
          </p:cNvPr>
          <p:cNvSpPr txBox="1">
            <a:spLocks/>
          </p:cNvSpPr>
          <p:nvPr/>
        </p:nvSpPr>
        <p:spPr>
          <a:xfrm>
            <a:off x="762000" y="1633639"/>
            <a:ext cx="11268075"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b="1" i="1" dirty="0"/>
              <a:t>Are the tables </a:t>
            </a:r>
            <a:r>
              <a:rPr lang="en-US" b="1" i="1" dirty="0">
                <a:solidFill>
                  <a:srgbClr val="FF0000"/>
                </a:solidFill>
              </a:rPr>
              <a:t>structured</a:t>
            </a:r>
            <a:r>
              <a:rPr lang="en-US" b="1" i="1" dirty="0"/>
              <a:t> properly? </a:t>
            </a:r>
          </a:p>
          <a:p>
            <a:pPr marL="285750" indent="-285750">
              <a:lnSpc>
                <a:spcPct val="150000"/>
              </a:lnSpc>
              <a:buFont typeface="Arial" panose="020B0604020202020204" pitchFamily="34" charset="0"/>
              <a:buChar char="•"/>
            </a:pPr>
            <a:r>
              <a:rPr lang="en-US" b="1" i="1" dirty="0"/>
              <a:t>Do the columns have the </a:t>
            </a:r>
            <a:r>
              <a:rPr lang="en-US" b="1" i="1" dirty="0">
                <a:solidFill>
                  <a:srgbClr val="FF0000"/>
                </a:solidFill>
              </a:rPr>
              <a:t>right data types</a:t>
            </a:r>
            <a:r>
              <a:rPr lang="en-US" b="1" i="1" dirty="0"/>
              <a:t>?</a:t>
            </a:r>
          </a:p>
          <a:p>
            <a:pPr marL="285750" indent="-285750">
              <a:lnSpc>
                <a:spcPct val="150000"/>
              </a:lnSpc>
              <a:buFont typeface="Arial" panose="020B0604020202020204" pitchFamily="34" charset="0"/>
              <a:buChar char="•"/>
            </a:pPr>
            <a:r>
              <a:rPr lang="en-US" b="1" i="1" dirty="0"/>
              <a:t>Does each table have the </a:t>
            </a:r>
            <a:r>
              <a:rPr lang="en-US" b="1" i="1" dirty="0">
                <a:solidFill>
                  <a:srgbClr val="FF0000"/>
                </a:solidFill>
              </a:rPr>
              <a:t>appropriate columns</a:t>
            </a:r>
            <a:r>
              <a:rPr lang="en-US" b="1" i="1" dirty="0"/>
              <a:t> for the type of work?</a:t>
            </a:r>
          </a:p>
          <a:p>
            <a:pPr marL="285750" indent="-285750">
              <a:lnSpc>
                <a:spcPct val="150000"/>
              </a:lnSpc>
              <a:buFont typeface="Arial" panose="020B0604020202020204" pitchFamily="34" charset="0"/>
              <a:buChar char="•"/>
            </a:pPr>
            <a:r>
              <a:rPr lang="en-US" b="1" i="1" dirty="0"/>
              <a:t>Are you using the appropriate </a:t>
            </a:r>
            <a:r>
              <a:rPr lang="en-US" b="1" i="1" dirty="0">
                <a:solidFill>
                  <a:srgbClr val="FF0000"/>
                </a:solidFill>
              </a:rPr>
              <a:t>storage engine </a:t>
            </a:r>
            <a:r>
              <a:rPr lang="en-US" b="1" i="1" dirty="0"/>
              <a:t>for each table?</a:t>
            </a:r>
          </a:p>
          <a:p>
            <a:pPr marL="285750" indent="-285750">
              <a:lnSpc>
                <a:spcPct val="150000"/>
              </a:lnSpc>
              <a:buFont typeface="Arial" panose="020B0604020202020204" pitchFamily="34" charset="0"/>
              <a:buChar char="•"/>
            </a:pPr>
            <a:r>
              <a:rPr lang="en-US" b="1" i="1" dirty="0"/>
              <a:t>Does each table use an appropriate </a:t>
            </a:r>
            <a:r>
              <a:rPr lang="en-US" b="1" i="1" dirty="0">
                <a:solidFill>
                  <a:srgbClr val="FF0000"/>
                </a:solidFill>
              </a:rPr>
              <a:t>row format</a:t>
            </a:r>
            <a:r>
              <a:rPr lang="en-US" b="1" i="1" dirty="0"/>
              <a:t>? </a:t>
            </a:r>
          </a:p>
          <a:p>
            <a:pPr marL="285750" indent="-285750">
              <a:lnSpc>
                <a:spcPct val="150000"/>
              </a:lnSpc>
              <a:buFont typeface="Arial" panose="020B0604020202020204" pitchFamily="34" charset="0"/>
              <a:buChar char="•"/>
            </a:pPr>
            <a:r>
              <a:rPr lang="en-US" b="1" i="1" dirty="0"/>
              <a:t>Does the application use an appropriate </a:t>
            </a:r>
            <a:r>
              <a:rPr lang="en-US" b="1" i="1" dirty="0">
                <a:solidFill>
                  <a:srgbClr val="FF0000"/>
                </a:solidFill>
              </a:rPr>
              <a:t>locking strategy</a:t>
            </a:r>
            <a:r>
              <a:rPr lang="en-US" b="1" i="1" dirty="0"/>
              <a:t>? </a:t>
            </a:r>
          </a:p>
        </p:txBody>
      </p:sp>
    </p:spTree>
    <p:extLst>
      <p:ext uri="{BB962C8B-B14F-4D97-AF65-F5344CB8AC3E}">
        <p14:creationId xmlns:p14="http://schemas.microsoft.com/office/powerpoint/2010/main" val="41795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56A5C-976C-DA1C-8E36-AE3E323A1197}"/>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3680ACC-199C-C1D7-350A-EFBC62FFA4BA}"/>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6A5C7ABE-12A4-4100-F594-50A41756B3C6}"/>
              </a:ext>
            </a:extLst>
          </p:cNvPr>
          <p:cNvSpPr>
            <a:spLocks noGrp="1"/>
          </p:cNvSpPr>
          <p:nvPr>
            <p:ph type="sldNum" sz="quarter" idx="12"/>
          </p:nvPr>
        </p:nvSpPr>
        <p:spPr/>
        <p:txBody>
          <a:bodyPr/>
          <a:lstStyle/>
          <a:p>
            <a:fld id="{345D60D9-5372-5F40-9443-0F9AE5BDC3C8}" type="slidenum">
              <a:rPr lang="en-US" smtClean="0"/>
              <a:pPr/>
              <a:t>26</a:t>
            </a:fld>
            <a:endParaRPr lang="en-US" dirty="0"/>
          </a:p>
        </p:txBody>
      </p:sp>
      <p:sp>
        <p:nvSpPr>
          <p:cNvPr id="5" name="Text Placeholder 7">
            <a:extLst>
              <a:ext uri="{FF2B5EF4-FFF2-40B4-BE49-F238E27FC236}">
                <a16:creationId xmlns:a16="http://schemas.microsoft.com/office/drawing/2014/main" id="{F925A371-71D4-CE95-BC19-0C32484054D2}"/>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Choose</a:t>
            </a:r>
            <a:r>
              <a:rPr lang="it-IT" sz="2000" dirty="0"/>
              <a:t> </a:t>
            </a:r>
            <a:r>
              <a:rPr lang="it-IT" sz="2000" dirty="0" err="1"/>
              <a:t>Optimal</a:t>
            </a:r>
            <a:r>
              <a:rPr lang="it-IT" sz="2000" dirty="0"/>
              <a:t> Data </a:t>
            </a:r>
            <a:r>
              <a:rPr lang="it-IT" sz="2000" dirty="0" err="1"/>
              <a:t>Types</a:t>
            </a:r>
            <a:endParaRPr lang="en-US" sz="2000" dirty="0"/>
          </a:p>
        </p:txBody>
      </p:sp>
      <p:sp>
        <p:nvSpPr>
          <p:cNvPr id="6" name="Title 5">
            <a:extLst>
              <a:ext uri="{FF2B5EF4-FFF2-40B4-BE49-F238E27FC236}">
                <a16:creationId xmlns:a16="http://schemas.microsoft.com/office/drawing/2014/main" id="{C273584E-A4E5-CBD1-2886-7072DF5720C7}"/>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1EC65D58-BC9D-302B-38A9-DC61056A55A8}"/>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9" name="Content Placeholder 2">
            <a:extLst>
              <a:ext uri="{FF2B5EF4-FFF2-40B4-BE49-F238E27FC236}">
                <a16:creationId xmlns:a16="http://schemas.microsoft.com/office/drawing/2014/main" id="{500EA7A8-C9FC-9A86-9A6A-8B960287BA21}"/>
              </a:ext>
            </a:extLst>
          </p:cNvPr>
          <p:cNvSpPr txBox="1">
            <a:spLocks/>
          </p:cNvSpPr>
          <p:nvPr/>
        </p:nvSpPr>
        <p:spPr>
          <a:xfrm>
            <a:off x="654647" y="1374755"/>
            <a:ext cx="10677525" cy="5391806"/>
          </a:xfrm>
          <a:prstGeom prst="rect">
            <a:avLst/>
          </a:prstGeom>
        </p:spPr>
        <p:txBody>
          <a:bodyPr>
            <a:normAutofit fontScale="85000" lnSpcReduction="2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i="1" dirty="0">
                <a:solidFill>
                  <a:srgbClr val="FF0000"/>
                </a:solidFill>
              </a:rPr>
              <a:t>General ‘Rules of Thumb’</a:t>
            </a:r>
          </a:p>
          <a:p>
            <a:endParaRPr lang="en-US" sz="2400" b="1" i="1" dirty="0">
              <a:solidFill>
                <a:srgbClr val="FF0000"/>
              </a:solidFill>
            </a:endParaRPr>
          </a:p>
          <a:p>
            <a:pPr marL="285750" indent="-285750">
              <a:buFont typeface="Arial" panose="020B0604020202020204" pitchFamily="34" charset="0"/>
              <a:buChar char="•"/>
            </a:pPr>
            <a:r>
              <a:rPr lang="en-US" sz="2000" b="1" i="1" dirty="0">
                <a:solidFill>
                  <a:srgbClr val="FF0000"/>
                </a:solidFill>
              </a:rPr>
              <a:t>Smaller = Better</a:t>
            </a:r>
            <a:r>
              <a:rPr lang="en-US" sz="2000" b="1" i="1" dirty="0"/>
              <a:t>: Typically, smaller data types are faster because they use less space on disk, memory, CPU cache, etc. </a:t>
            </a:r>
          </a:p>
          <a:p>
            <a:pPr marL="285750" indent="-285750">
              <a:buFont typeface="Arial" panose="020B0604020202020204" pitchFamily="34" charset="0"/>
              <a:buChar char="•"/>
            </a:pPr>
            <a:endParaRPr lang="en-US" sz="2000" b="1" i="1" dirty="0"/>
          </a:p>
          <a:p>
            <a:pPr marL="285750" indent="-285750">
              <a:buFont typeface="Arial" panose="020B0604020202020204" pitchFamily="34" charset="0"/>
              <a:buChar char="•"/>
            </a:pPr>
            <a:r>
              <a:rPr lang="en-US" sz="2000" b="1" i="1" dirty="0">
                <a:solidFill>
                  <a:srgbClr val="FF0000"/>
                </a:solidFill>
              </a:rPr>
              <a:t>Keep it Simple</a:t>
            </a:r>
            <a:r>
              <a:rPr lang="en-US" sz="2000" b="1" i="1" dirty="0"/>
              <a:t>: Complex data types, strings with mixed collations, etc. require lots of CPU cycles when doing, for example, comparisons. When storing objects using the correct built-in data type. IP address should be stored as integers. </a:t>
            </a:r>
          </a:p>
          <a:p>
            <a:pPr marL="285750" indent="-285750">
              <a:buFont typeface="Arial" panose="020B0604020202020204" pitchFamily="34" charset="0"/>
              <a:buChar char="•"/>
            </a:pPr>
            <a:endParaRPr lang="en-US" sz="2000" b="1" i="1" dirty="0"/>
          </a:p>
          <a:p>
            <a:pPr marL="285750" indent="-285750">
              <a:buFont typeface="Arial" panose="020B0604020202020204" pitchFamily="34" charset="0"/>
              <a:buChar char="•"/>
            </a:pPr>
            <a:r>
              <a:rPr lang="en-US" sz="2000" b="1" i="1" dirty="0">
                <a:solidFill>
                  <a:srgbClr val="FF0000"/>
                </a:solidFill>
              </a:rPr>
              <a:t>Say ‘No’ to NULL</a:t>
            </a:r>
            <a:r>
              <a:rPr lang="en-US" sz="2000" b="1" i="1" dirty="0"/>
              <a:t>: Nullable columns add extra overhead to optimization. Thus, if you are not going to store NULL values, don’t let a column be null. </a:t>
            </a:r>
          </a:p>
          <a:p>
            <a:pPr marL="285750" indent="-285750">
              <a:buFont typeface="Arial" panose="020B0604020202020204" pitchFamily="34" charset="0"/>
              <a:buChar char="•"/>
            </a:pPr>
            <a:endParaRPr lang="en-US" sz="2000" b="1" i="1" dirty="0"/>
          </a:p>
          <a:p>
            <a:pPr marL="285750" indent="-285750">
              <a:buFont typeface="Arial" panose="020B0604020202020204" pitchFamily="34" charset="0"/>
              <a:buChar char="•"/>
            </a:pPr>
            <a:r>
              <a:rPr lang="en-US" sz="2000" b="1" i="1" dirty="0">
                <a:solidFill>
                  <a:srgbClr val="FF0000"/>
                </a:solidFill>
              </a:rPr>
              <a:t>UNISGNED</a:t>
            </a:r>
            <a:r>
              <a:rPr lang="en-US" sz="2000" b="1" i="1" dirty="0"/>
              <a:t>: The UNSIGNED attribute disallows negative numbers and doubles the limit of the data type. For example, TINYINT SIGNED’s limit is -128 to 127, whereas TINYINT UNSIGNED is 0 to 255. </a:t>
            </a:r>
          </a:p>
          <a:p>
            <a:pPr marL="285750" indent="-285750">
              <a:buFont typeface="Arial" panose="020B0604020202020204" pitchFamily="34" charset="0"/>
              <a:buChar char="•"/>
            </a:pPr>
            <a:endParaRPr lang="en-US" sz="2000" b="1" i="1" dirty="0"/>
          </a:p>
          <a:p>
            <a:pPr marL="285750" indent="-285750">
              <a:buFont typeface="Arial" panose="020B0604020202020204" pitchFamily="34" charset="0"/>
              <a:buChar char="•"/>
            </a:pPr>
            <a:r>
              <a:rPr lang="en-US" sz="2000" b="1" i="1" dirty="0">
                <a:solidFill>
                  <a:srgbClr val="FF0000"/>
                </a:solidFill>
              </a:rPr>
              <a:t>CHAR vs VARCHAR</a:t>
            </a:r>
            <a:r>
              <a:rPr lang="en-US" sz="2000" b="1" i="1" dirty="0"/>
              <a:t>: CHAR is the best choice when you know the length of a string. When using VARCHAR, keep the limit close to what you think the biggest string saved will be. </a:t>
            </a:r>
          </a:p>
          <a:p>
            <a:pPr marL="285750" indent="-285750">
              <a:buFont typeface="Arial" panose="020B0604020202020204" pitchFamily="34" charset="0"/>
              <a:buChar char="•"/>
            </a:pPr>
            <a:endParaRPr lang="en-US" sz="2000" b="1" i="1" dirty="0"/>
          </a:p>
          <a:p>
            <a:pPr marL="285750" indent="-285750">
              <a:buFont typeface="Arial" panose="020B0604020202020204" pitchFamily="34" charset="0"/>
              <a:buChar char="•"/>
            </a:pPr>
            <a:r>
              <a:rPr lang="en-US" sz="2000" b="1" i="1" dirty="0">
                <a:solidFill>
                  <a:srgbClr val="FF0000"/>
                </a:solidFill>
              </a:rPr>
              <a:t>ENUM</a:t>
            </a:r>
            <a:r>
              <a:rPr lang="en-US" sz="2000" b="1" i="1" dirty="0"/>
              <a:t>: Use the ENUM data type in place of a string. For example, if you have a column that stores tracks whether a person has a pet cat or pet dog, use an ENUM (ENUM(‘</a:t>
            </a:r>
            <a:r>
              <a:rPr lang="en-US" sz="2000" b="1" i="1" dirty="0" err="1"/>
              <a:t>dog’,’cat</a:t>
            </a:r>
            <a:r>
              <a:rPr lang="en-US" sz="2000" b="1" i="1" dirty="0"/>
              <a:t>’)) instead of a CHAR/VARCHAR. </a:t>
            </a:r>
          </a:p>
        </p:txBody>
      </p:sp>
    </p:spTree>
    <p:extLst>
      <p:ext uri="{BB962C8B-B14F-4D97-AF65-F5344CB8AC3E}">
        <p14:creationId xmlns:p14="http://schemas.microsoft.com/office/powerpoint/2010/main" val="186850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wipe(down)">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wipe(down)">
                                      <p:cBhvr>
                                        <p:cTn id="22" dur="500"/>
                                        <p:tgtEl>
                                          <p:spTgt spid="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wipe(down)">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xEl>
                                              <p:pRg st="10" end="10"/>
                                            </p:txEl>
                                          </p:spTgt>
                                        </p:tgtEl>
                                        <p:attrNameLst>
                                          <p:attrName>style.visibility</p:attrName>
                                        </p:attrNameLst>
                                      </p:cBhvr>
                                      <p:to>
                                        <p:strVal val="visible"/>
                                      </p:to>
                                    </p:set>
                                    <p:animEffect transition="in" filter="wipe(down)">
                                      <p:cBhvr>
                                        <p:cTn id="32" dur="500"/>
                                        <p:tgtEl>
                                          <p:spTgt spid="9">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animEffect transition="in" filter="wipe(down)">
                                      <p:cBhvr>
                                        <p:cTn id="37" dur="500"/>
                                        <p:tgtEl>
                                          <p:spTgt spid="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F8BAA-A143-506C-3A1E-2267E35B7485}"/>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3F25838-06D8-D58F-A4BE-5707D65E8FC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7453628C-37E2-02F3-C904-8E1AFF16C068}"/>
              </a:ext>
            </a:extLst>
          </p:cNvPr>
          <p:cNvSpPr>
            <a:spLocks noGrp="1"/>
          </p:cNvSpPr>
          <p:nvPr>
            <p:ph type="sldNum" sz="quarter" idx="12"/>
          </p:nvPr>
        </p:nvSpPr>
        <p:spPr/>
        <p:txBody>
          <a:bodyPr/>
          <a:lstStyle/>
          <a:p>
            <a:fld id="{345D60D9-5372-5F40-9443-0F9AE5BDC3C8}" type="slidenum">
              <a:rPr lang="en-US" smtClean="0"/>
              <a:pPr/>
              <a:t>27</a:t>
            </a:fld>
            <a:endParaRPr lang="en-US" dirty="0"/>
          </a:p>
        </p:txBody>
      </p:sp>
      <p:sp>
        <p:nvSpPr>
          <p:cNvPr id="5" name="Text Placeholder 7">
            <a:extLst>
              <a:ext uri="{FF2B5EF4-FFF2-40B4-BE49-F238E27FC236}">
                <a16:creationId xmlns:a16="http://schemas.microsoft.com/office/drawing/2014/main" id="{1F084ED9-E321-BF65-3E85-3B97D8692E6A}"/>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Pick an Appropriate </a:t>
            </a:r>
            <a:r>
              <a:rPr lang="it-IT" sz="2000" dirty="0" err="1"/>
              <a:t>Row</a:t>
            </a:r>
            <a:r>
              <a:rPr lang="it-IT" sz="2000" dirty="0"/>
              <a:t> Format</a:t>
            </a:r>
            <a:endParaRPr lang="en-US" sz="2000" dirty="0"/>
          </a:p>
        </p:txBody>
      </p:sp>
      <p:sp>
        <p:nvSpPr>
          <p:cNvPr id="6" name="Title 5">
            <a:extLst>
              <a:ext uri="{FF2B5EF4-FFF2-40B4-BE49-F238E27FC236}">
                <a16:creationId xmlns:a16="http://schemas.microsoft.com/office/drawing/2014/main" id="{C347A05E-15F7-A7F6-B23F-12A9B2A0539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0D3C92FF-AC56-789A-A260-B23FAD722E9B}"/>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Content Placeholder 2">
            <a:extLst>
              <a:ext uri="{FF2B5EF4-FFF2-40B4-BE49-F238E27FC236}">
                <a16:creationId xmlns:a16="http://schemas.microsoft.com/office/drawing/2014/main" id="{132B9181-1D8B-B7E8-60A8-E5E6AFE51D7C}"/>
              </a:ext>
            </a:extLst>
          </p:cNvPr>
          <p:cNvSpPr txBox="1">
            <a:spLocks/>
          </p:cNvSpPr>
          <p:nvPr/>
        </p:nvSpPr>
        <p:spPr>
          <a:xfrm>
            <a:off x="586173" y="1622817"/>
            <a:ext cx="10677525" cy="51937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i="1" dirty="0" err="1"/>
              <a:t>InnoDB</a:t>
            </a:r>
            <a:r>
              <a:rPr lang="en-US" b="1" i="1" dirty="0"/>
              <a:t> tables are created using the </a:t>
            </a:r>
            <a:r>
              <a:rPr lang="en-US" b="1" i="1" dirty="0">
                <a:solidFill>
                  <a:srgbClr val="FF0000"/>
                </a:solidFill>
              </a:rPr>
              <a:t>DYNAMIC</a:t>
            </a:r>
            <a:r>
              <a:rPr lang="en-US" b="1" i="1" dirty="0"/>
              <a:t> row format by default. To use a row format other than DYNAMIC, configure </a:t>
            </a:r>
            <a:r>
              <a:rPr lang="en-US" b="1" i="1" dirty="0" err="1">
                <a:solidFill>
                  <a:srgbClr val="FF0000"/>
                </a:solidFill>
              </a:rPr>
              <a:t>innodb_default_row_format</a:t>
            </a:r>
            <a:r>
              <a:rPr lang="en-US" b="1" i="1" dirty="0"/>
              <a:t>, or specify the </a:t>
            </a:r>
            <a:r>
              <a:rPr lang="en-US" b="1" i="1" dirty="0">
                <a:solidFill>
                  <a:srgbClr val="FF0000"/>
                </a:solidFill>
              </a:rPr>
              <a:t>ROW_FORMAT</a:t>
            </a:r>
            <a:r>
              <a:rPr lang="en-US" b="1" i="1" dirty="0"/>
              <a:t> option explicitly in a CREATE TABLE or ALTER TABLE statement.</a:t>
            </a:r>
            <a:br>
              <a:rPr lang="en-US" b="1" i="1" dirty="0"/>
            </a:br>
            <a:br>
              <a:rPr lang="en-US" b="1" i="1" dirty="0"/>
            </a:br>
            <a:r>
              <a:rPr lang="en-US" b="1" i="1" dirty="0"/>
              <a:t>The compact family of row formats, which includes COMPACT, DYNAMIC, and COMPRESSED, </a:t>
            </a:r>
            <a:r>
              <a:rPr lang="en-US" b="1" i="1" dirty="0">
                <a:solidFill>
                  <a:srgbClr val="FF0000"/>
                </a:solidFill>
              </a:rPr>
              <a:t>decreases row storage</a:t>
            </a:r>
            <a:r>
              <a:rPr lang="en-US" b="1" i="1" dirty="0"/>
              <a:t> space at the cost of </a:t>
            </a:r>
            <a:r>
              <a:rPr lang="en-US" b="1" i="1" dirty="0">
                <a:solidFill>
                  <a:srgbClr val="FF0000"/>
                </a:solidFill>
              </a:rPr>
              <a:t>increasing CPU </a:t>
            </a:r>
            <a:r>
              <a:rPr lang="en-US" b="1" i="1" dirty="0"/>
              <a:t>use for some operations. </a:t>
            </a:r>
            <a:br>
              <a:rPr lang="en-US" b="1" i="1" dirty="0"/>
            </a:br>
            <a:endParaRPr lang="en-US" b="1" i="1" dirty="0"/>
          </a:p>
          <a:p>
            <a:pPr marL="285750" indent="-285750">
              <a:buFont typeface="Arial" panose="020B0604020202020204" pitchFamily="34" charset="0"/>
              <a:buChar char="•"/>
            </a:pPr>
            <a:r>
              <a:rPr lang="en-US" b="1" i="1" dirty="0"/>
              <a:t>To minimize space even further by storing table data in compressed form, specify </a:t>
            </a:r>
            <a:r>
              <a:rPr lang="en-US" b="1" i="1" dirty="0">
                <a:solidFill>
                  <a:srgbClr val="FF0000"/>
                </a:solidFill>
              </a:rPr>
              <a:t>ROW_FORMAT=COMPRESSED</a:t>
            </a:r>
            <a:r>
              <a:rPr lang="en-US" b="1" i="1" dirty="0"/>
              <a:t> when creating </a:t>
            </a:r>
            <a:r>
              <a:rPr lang="en-US" b="1" i="1" dirty="0" err="1"/>
              <a:t>InnoDB</a:t>
            </a:r>
            <a:r>
              <a:rPr lang="en-US" b="1" i="1" dirty="0"/>
              <a:t> tables, or run the </a:t>
            </a:r>
            <a:r>
              <a:rPr lang="en-US" b="1" i="1" dirty="0" err="1"/>
              <a:t>myisampack</a:t>
            </a:r>
            <a:r>
              <a:rPr lang="en-US" b="1" i="1" dirty="0"/>
              <a:t> command on an existing </a:t>
            </a:r>
            <a:r>
              <a:rPr lang="en-US" b="1" i="1" dirty="0" err="1"/>
              <a:t>MyISAM</a:t>
            </a:r>
            <a:r>
              <a:rPr lang="en-US" b="1" i="1" dirty="0"/>
              <a:t> table. (</a:t>
            </a:r>
            <a:r>
              <a:rPr lang="en-US" b="1" i="1" dirty="0" err="1"/>
              <a:t>InnoDB</a:t>
            </a:r>
            <a:r>
              <a:rPr lang="en-US" b="1" i="1" dirty="0"/>
              <a:t> compressed tables are readable and writable, while </a:t>
            </a:r>
            <a:r>
              <a:rPr lang="en-US" b="1" i="1" dirty="0" err="1"/>
              <a:t>MyISAM</a:t>
            </a:r>
            <a:r>
              <a:rPr lang="en-US" b="1" i="1" dirty="0"/>
              <a:t> compressed tables are read-only.)</a:t>
            </a:r>
            <a:br>
              <a:rPr lang="en-US" b="1" i="1" dirty="0"/>
            </a:br>
            <a:endParaRPr lang="en-US" b="1" i="1" dirty="0"/>
          </a:p>
          <a:p>
            <a:pPr marL="285750" indent="-285750">
              <a:buFont typeface="Arial" panose="020B0604020202020204" pitchFamily="34" charset="0"/>
              <a:buChar char="•"/>
            </a:pPr>
            <a:r>
              <a:rPr lang="en-US" b="1" i="1" dirty="0"/>
              <a:t>For </a:t>
            </a:r>
            <a:r>
              <a:rPr lang="en-US" b="1" i="1" dirty="0" err="1">
                <a:solidFill>
                  <a:srgbClr val="FF0000"/>
                </a:solidFill>
              </a:rPr>
              <a:t>MyISAM</a:t>
            </a:r>
            <a:r>
              <a:rPr lang="en-US" b="1" i="1" dirty="0"/>
              <a:t> tables and if you do not have any </a:t>
            </a:r>
            <a:r>
              <a:rPr lang="en-US" b="1" i="1" dirty="0">
                <a:solidFill>
                  <a:srgbClr val="FF0000"/>
                </a:solidFill>
              </a:rPr>
              <a:t>variable-length</a:t>
            </a:r>
            <a:r>
              <a:rPr lang="en-US" b="1" i="1" dirty="0"/>
              <a:t> columns (VARCHAR, TEXT, or BLOB columns), a </a:t>
            </a:r>
            <a:r>
              <a:rPr lang="en-US" b="1" i="1" dirty="0">
                <a:solidFill>
                  <a:srgbClr val="FF0000"/>
                </a:solidFill>
              </a:rPr>
              <a:t>fixed-size</a:t>
            </a:r>
            <a:r>
              <a:rPr lang="en-US" b="1" i="1" dirty="0"/>
              <a:t> row format is used. This is faster but may waste some space. You can hint that you want to have fixed length rows even if you have </a:t>
            </a:r>
            <a:r>
              <a:rPr lang="en-US" b="1" i="1" dirty="0">
                <a:solidFill>
                  <a:srgbClr val="FF0000"/>
                </a:solidFill>
              </a:rPr>
              <a:t>VARCHAR</a:t>
            </a:r>
            <a:r>
              <a:rPr lang="en-US" b="1" i="1" dirty="0"/>
              <a:t> columns with the </a:t>
            </a:r>
            <a:r>
              <a:rPr lang="en-US" b="1" i="1" dirty="0">
                <a:solidFill>
                  <a:srgbClr val="FF0000"/>
                </a:solidFill>
              </a:rPr>
              <a:t>CREATE TABLE </a:t>
            </a:r>
            <a:r>
              <a:rPr lang="en-US" b="1" i="1" dirty="0"/>
              <a:t>option </a:t>
            </a:r>
            <a:r>
              <a:rPr lang="en-US" b="1" i="1" dirty="0">
                <a:solidFill>
                  <a:srgbClr val="FF0000"/>
                </a:solidFill>
              </a:rPr>
              <a:t>ROW_FORMAT=FIXED</a:t>
            </a:r>
            <a:r>
              <a:rPr lang="en-US" b="1" i="1" dirty="0"/>
              <a:t>.</a:t>
            </a:r>
          </a:p>
        </p:txBody>
      </p:sp>
    </p:spTree>
    <p:extLst>
      <p:ext uri="{BB962C8B-B14F-4D97-AF65-F5344CB8AC3E}">
        <p14:creationId xmlns:p14="http://schemas.microsoft.com/office/powerpoint/2010/main" val="334664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2FA5-4200-7683-EB26-F948A3DE17C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BA73B6-F180-F36E-117B-8958DD33BA1D}"/>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7A797FF7-140F-2EE1-9034-6BCB59D29BC4}"/>
              </a:ext>
            </a:extLst>
          </p:cNvPr>
          <p:cNvSpPr>
            <a:spLocks noGrp="1"/>
          </p:cNvSpPr>
          <p:nvPr>
            <p:ph type="sldNum" sz="quarter" idx="12"/>
          </p:nvPr>
        </p:nvSpPr>
        <p:spPr/>
        <p:txBody>
          <a:bodyPr/>
          <a:lstStyle/>
          <a:p>
            <a:fld id="{345D60D9-5372-5F40-9443-0F9AE5BDC3C8}" type="slidenum">
              <a:rPr lang="en-US" smtClean="0"/>
              <a:pPr/>
              <a:t>28</a:t>
            </a:fld>
            <a:endParaRPr lang="en-US" dirty="0"/>
          </a:p>
        </p:txBody>
      </p:sp>
      <p:sp>
        <p:nvSpPr>
          <p:cNvPr id="4" name="Title 3">
            <a:extLst>
              <a:ext uri="{FF2B5EF4-FFF2-40B4-BE49-F238E27FC236}">
                <a16:creationId xmlns:a16="http://schemas.microsoft.com/office/drawing/2014/main" id="{A8138234-9421-BA64-A5C3-D6A563C524EB}"/>
              </a:ext>
            </a:extLst>
          </p:cNvPr>
          <p:cNvSpPr>
            <a:spLocks noGrp="1"/>
          </p:cNvSpPr>
          <p:nvPr>
            <p:ph type="title"/>
          </p:nvPr>
        </p:nvSpPr>
        <p:spPr/>
        <p:txBody>
          <a:bodyPr/>
          <a:lstStyle/>
          <a:p>
            <a:r>
              <a:rPr lang="en-US" dirty="0"/>
              <a:t>Optimizations </a:t>
            </a:r>
          </a:p>
        </p:txBody>
      </p:sp>
      <p:sp>
        <p:nvSpPr>
          <p:cNvPr id="9" name="Espace réservé du texte 5">
            <a:extLst>
              <a:ext uri="{FF2B5EF4-FFF2-40B4-BE49-F238E27FC236}">
                <a16:creationId xmlns:a16="http://schemas.microsoft.com/office/drawing/2014/main" id="{793BC27B-FDB9-95AB-ADA7-F25FA0BD39AD}"/>
              </a:ext>
            </a:extLst>
          </p:cNvPr>
          <p:cNvSpPr>
            <a:spLocks noGrp="1"/>
          </p:cNvSpPr>
          <p:nvPr>
            <p:ph type="body" sz="quarter" idx="33"/>
          </p:nvPr>
        </p:nvSpPr>
        <p:spPr>
          <a:xfrm>
            <a:off x="776689" y="4135193"/>
            <a:ext cx="10158984" cy="681251"/>
          </a:xfrm>
        </p:spPr>
        <p:txBody>
          <a:bodyPr/>
          <a:lstStyle/>
          <a:p>
            <a:r>
              <a:rPr lang="en-US" dirty="0"/>
              <a:t>Indexing</a:t>
            </a:r>
          </a:p>
          <a:p>
            <a:endParaRPr lang="fr-FR" dirty="0"/>
          </a:p>
          <a:p>
            <a:endParaRPr lang="fr-FR" dirty="0"/>
          </a:p>
        </p:txBody>
      </p:sp>
    </p:spTree>
    <p:extLst>
      <p:ext uri="{BB962C8B-B14F-4D97-AF65-F5344CB8AC3E}">
        <p14:creationId xmlns:p14="http://schemas.microsoft.com/office/powerpoint/2010/main" val="11677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49F5-5871-78FD-62DC-7878F8B8D35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283A026-9D2C-25D7-E486-22408F75DEE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3B7B2835-DB0C-793E-9BB3-8ACD03B23D49}"/>
              </a:ext>
            </a:extLst>
          </p:cNvPr>
          <p:cNvSpPr>
            <a:spLocks noGrp="1"/>
          </p:cNvSpPr>
          <p:nvPr>
            <p:ph type="sldNum" sz="quarter" idx="12"/>
          </p:nvPr>
        </p:nvSpPr>
        <p:spPr/>
        <p:txBody>
          <a:bodyPr/>
          <a:lstStyle/>
          <a:p>
            <a:fld id="{345D60D9-5372-5F40-9443-0F9AE5BDC3C8}" type="slidenum">
              <a:rPr lang="en-US" smtClean="0"/>
              <a:pPr/>
              <a:t>29</a:t>
            </a:fld>
            <a:endParaRPr lang="en-US" dirty="0"/>
          </a:p>
        </p:txBody>
      </p:sp>
      <p:sp>
        <p:nvSpPr>
          <p:cNvPr id="5" name="Text Placeholder 7">
            <a:extLst>
              <a:ext uri="{FF2B5EF4-FFF2-40B4-BE49-F238E27FC236}">
                <a16:creationId xmlns:a16="http://schemas.microsoft.com/office/drawing/2014/main" id="{31968F28-DCE3-1FAC-5135-536162C8BA96}"/>
              </a:ext>
            </a:extLst>
          </p:cNvPr>
          <p:cNvSpPr txBox="1">
            <a:spLocks/>
          </p:cNvSpPr>
          <p:nvPr/>
        </p:nvSpPr>
        <p:spPr>
          <a:xfrm>
            <a:off x="857002" y="840252"/>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Indexing</a:t>
            </a:r>
            <a:endParaRPr lang="it-IT" sz="2000" dirty="0"/>
          </a:p>
          <a:p>
            <a:endParaRPr lang="it-IT" sz="2000" dirty="0"/>
          </a:p>
        </p:txBody>
      </p:sp>
      <p:sp>
        <p:nvSpPr>
          <p:cNvPr id="6" name="Title 5">
            <a:extLst>
              <a:ext uri="{FF2B5EF4-FFF2-40B4-BE49-F238E27FC236}">
                <a16:creationId xmlns:a16="http://schemas.microsoft.com/office/drawing/2014/main" id="{964DEAB0-44B9-95AD-43D2-79ABA569B8FF}"/>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423D7E46-C982-4B23-22F8-84CB87286D0D}"/>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Content Placeholder 2">
            <a:extLst>
              <a:ext uri="{FF2B5EF4-FFF2-40B4-BE49-F238E27FC236}">
                <a16:creationId xmlns:a16="http://schemas.microsoft.com/office/drawing/2014/main" id="{79B72981-1F78-AD43-0283-311C1D62E90E}"/>
              </a:ext>
            </a:extLst>
          </p:cNvPr>
          <p:cNvSpPr txBox="1">
            <a:spLocks/>
          </p:cNvSpPr>
          <p:nvPr/>
        </p:nvSpPr>
        <p:spPr>
          <a:xfrm>
            <a:off x="752475" y="1365470"/>
            <a:ext cx="10677525" cy="5193792"/>
          </a:xfrm>
          <a:prstGeom prst="rect">
            <a:avLst/>
          </a:prstGeom>
        </p:spPr>
        <p:txBody>
          <a:bodyPr>
            <a:normAutofit fontScale="92500"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b="1" i="1" dirty="0">
                <a:solidFill>
                  <a:srgbClr val="FF0000"/>
                </a:solidFill>
              </a:rPr>
              <a:t>Isolate the column</a:t>
            </a:r>
            <a:r>
              <a:rPr lang="en-US" b="1" i="1" dirty="0"/>
              <a:t>. For example, the following will not use an index:</a:t>
            </a:r>
            <a:br>
              <a:rPr lang="en-US" b="1" i="1" dirty="0"/>
            </a:br>
            <a:r>
              <a:rPr lang="en-US" b="1" i="1" dirty="0">
                <a:latin typeface="Courier" pitchFamily="2" charset="0"/>
              </a:rPr>
              <a:t>SELECT id, </a:t>
            </a:r>
            <a:r>
              <a:rPr lang="en-US" b="1" i="1" dirty="0" err="1">
                <a:latin typeface="Courier" pitchFamily="2" charset="0"/>
              </a:rPr>
              <a:t>first_name</a:t>
            </a:r>
            <a:r>
              <a:rPr lang="en-US" b="1" i="1" dirty="0">
                <a:latin typeface="Courier" pitchFamily="2" charset="0"/>
              </a:rPr>
              <a:t>, </a:t>
            </a:r>
            <a:r>
              <a:rPr lang="en-US" b="1" i="1" dirty="0" err="1">
                <a:latin typeface="Courier" pitchFamily="2" charset="0"/>
              </a:rPr>
              <a:t>last_name</a:t>
            </a:r>
            <a:r>
              <a:rPr lang="en-US" b="1" i="1" dirty="0">
                <a:latin typeface="Courier" pitchFamily="2" charset="0"/>
              </a:rPr>
              <a:t> FROM people WHERE id + 1 = 5;</a:t>
            </a:r>
          </a:p>
          <a:p>
            <a:pPr marL="285750" indent="-285750">
              <a:lnSpc>
                <a:spcPct val="150000"/>
              </a:lnSpc>
              <a:buFont typeface="Arial" panose="020B0604020202020204" pitchFamily="34" charset="0"/>
              <a:buChar char="•"/>
            </a:pPr>
            <a:r>
              <a:rPr lang="en-US" b="1" i="1" dirty="0">
                <a:solidFill>
                  <a:srgbClr val="FF0000"/>
                </a:solidFill>
              </a:rPr>
              <a:t>Selective Index</a:t>
            </a:r>
            <a:r>
              <a:rPr lang="en-US" b="1" i="1" dirty="0"/>
              <a:t>. Not super helpful to index a column with just 2 unique strings in it on a table with 800 million records. </a:t>
            </a:r>
          </a:p>
          <a:p>
            <a:pPr marL="285750" indent="-285750">
              <a:lnSpc>
                <a:spcPct val="150000"/>
              </a:lnSpc>
              <a:buFont typeface="Arial" panose="020B0604020202020204" pitchFamily="34" charset="0"/>
              <a:buChar char="•"/>
            </a:pPr>
            <a:r>
              <a:rPr lang="en-US" b="1" i="1" dirty="0">
                <a:solidFill>
                  <a:srgbClr val="FF0000"/>
                </a:solidFill>
              </a:rPr>
              <a:t>Prefix Index</a:t>
            </a:r>
            <a:r>
              <a:rPr lang="en-US" b="1" i="1" dirty="0"/>
              <a:t>. Prefix the index with a value that gives good selectivity. </a:t>
            </a:r>
          </a:p>
          <a:p>
            <a:pPr marL="285750" indent="-285750">
              <a:lnSpc>
                <a:spcPct val="150000"/>
              </a:lnSpc>
              <a:buFont typeface="Arial" panose="020B0604020202020204" pitchFamily="34" charset="0"/>
              <a:buChar char="•"/>
            </a:pPr>
            <a:r>
              <a:rPr lang="en-US" b="1" i="1" dirty="0">
                <a:solidFill>
                  <a:srgbClr val="FF0000"/>
                </a:solidFill>
              </a:rPr>
              <a:t>Multicolumn Indexes</a:t>
            </a:r>
            <a:r>
              <a:rPr lang="en-US" b="1" i="1" dirty="0"/>
              <a:t>. Be careful how ‘wide’ these get</a:t>
            </a:r>
          </a:p>
          <a:p>
            <a:pPr marL="285750" indent="-285750">
              <a:lnSpc>
                <a:spcPct val="150000"/>
              </a:lnSpc>
              <a:buFont typeface="Arial" panose="020B0604020202020204" pitchFamily="34" charset="0"/>
              <a:buChar char="•"/>
            </a:pPr>
            <a:r>
              <a:rPr lang="en-US" b="1" i="1" dirty="0">
                <a:solidFill>
                  <a:srgbClr val="FF0000"/>
                </a:solidFill>
              </a:rPr>
              <a:t>Primary Keys! Every Table Should Have One! </a:t>
            </a:r>
          </a:p>
          <a:p>
            <a:pPr marL="651510" lvl="1" indent="-285750">
              <a:lnSpc>
                <a:spcPct val="110000"/>
              </a:lnSpc>
            </a:pPr>
            <a:r>
              <a:rPr lang="en-US" sz="1900" i="1" dirty="0"/>
              <a:t>The primary index of a table should be as short as possible. </a:t>
            </a:r>
          </a:p>
          <a:p>
            <a:pPr marL="651510" lvl="1" indent="-285750">
              <a:lnSpc>
                <a:spcPct val="110000"/>
              </a:lnSpc>
            </a:pPr>
            <a:r>
              <a:rPr lang="en-US" sz="1900" i="1" dirty="0"/>
              <a:t>MySQL 8.0.31 and later – </a:t>
            </a:r>
            <a:r>
              <a:rPr lang="en-US" sz="1900" i="1" dirty="0" err="1">
                <a:solidFill>
                  <a:srgbClr val="FF0000"/>
                </a:solidFill>
              </a:rPr>
              <a:t>sql_generate_invisible_primary</a:t>
            </a:r>
            <a:r>
              <a:rPr lang="en-US" sz="1900" i="1" dirty="0">
                <a:solidFill>
                  <a:srgbClr val="FF0000"/>
                </a:solidFill>
              </a:rPr>
              <a:t> key</a:t>
            </a:r>
          </a:p>
          <a:p>
            <a:pPr marL="285750" indent="-285750">
              <a:lnSpc>
                <a:spcPct val="150000"/>
              </a:lnSpc>
              <a:buFont typeface="Arial" panose="020B0604020202020204" pitchFamily="34" charset="0"/>
              <a:buChar char="•"/>
            </a:pPr>
            <a:r>
              <a:rPr lang="en-US" b="1" i="1" dirty="0">
                <a:solidFill>
                  <a:srgbClr val="FF0000"/>
                </a:solidFill>
              </a:rPr>
              <a:t>Covering Indexes</a:t>
            </a:r>
            <a:r>
              <a:rPr lang="en-US" b="1" i="1" dirty="0"/>
              <a:t>. Don’t concentrate on the predicate alone, look at the whole query.</a:t>
            </a:r>
          </a:p>
          <a:p>
            <a:pPr marL="285750" indent="-285750">
              <a:lnSpc>
                <a:spcPct val="150000"/>
              </a:lnSpc>
              <a:buFont typeface="Arial" panose="020B0604020202020204" pitchFamily="34" charset="0"/>
              <a:buChar char="•"/>
            </a:pPr>
            <a:r>
              <a:rPr lang="en-US" b="1" i="1" dirty="0">
                <a:solidFill>
                  <a:srgbClr val="FF0000"/>
                </a:solidFill>
              </a:rPr>
              <a:t>Remove duplicate, redundant indexes</a:t>
            </a:r>
            <a:r>
              <a:rPr lang="en-US" b="1" i="1" dirty="0"/>
              <a:t>: INDEX(</a:t>
            </a:r>
            <a:r>
              <a:rPr lang="en-US" b="1" i="1" dirty="0" err="1"/>
              <a:t>created_date</a:t>
            </a:r>
            <a:r>
              <a:rPr lang="en-US" b="1" i="1" dirty="0"/>
              <a:t>) = INDEX(</a:t>
            </a:r>
            <a:r>
              <a:rPr lang="en-US" b="1" i="1" dirty="0" err="1"/>
              <a:t>created_date</a:t>
            </a:r>
            <a:r>
              <a:rPr lang="en-US" b="1" i="1" dirty="0"/>
              <a:t>, </a:t>
            </a:r>
            <a:r>
              <a:rPr lang="en-US" b="1" i="1" dirty="0" err="1"/>
              <a:t>updated_date</a:t>
            </a:r>
            <a:r>
              <a:rPr lang="en-US" b="1" i="1" dirty="0"/>
              <a:t>).</a:t>
            </a:r>
          </a:p>
          <a:p>
            <a:pPr marL="285750" indent="-285750">
              <a:lnSpc>
                <a:spcPct val="150000"/>
              </a:lnSpc>
              <a:buFont typeface="Arial" panose="020B0604020202020204" pitchFamily="34" charset="0"/>
              <a:buChar char="•"/>
            </a:pPr>
            <a:r>
              <a:rPr lang="en-US" b="1" i="1" dirty="0">
                <a:solidFill>
                  <a:srgbClr val="FF0000"/>
                </a:solidFill>
              </a:rPr>
              <a:t>Remove unused indexes</a:t>
            </a:r>
            <a:r>
              <a:rPr lang="en-US" b="1" i="1" dirty="0"/>
              <a:t>.</a:t>
            </a:r>
          </a:p>
        </p:txBody>
      </p:sp>
    </p:spTree>
    <p:extLst>
      <p:ext uri="{BB962C8B-B14F-4D97-AF65-F5344CB8AC3E}">
        <p14:creationId xmlns:p14="http://schemas.microsoft.com/office/powerpoint/2010/main" val="39756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wipe(down)">
                                      <p:cBhvr>
                                        <p:cTn id="30" dur="500"/>
                                        <p:tgtEl>
                                          <p:spTgt spid="7">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wipe(down)">
                                      <p:cBhvr>
                                        <p:cTn id="33" dur="500"/>
                                        <p:tgtEl>
                                          <p:spTgt spid="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wipe(down)">
                                      <p:cBhvr>
                                        <p:cTn id="38" dur="500"/>
                                        <p:tgtEl>
                                          <p:spTgt spid="7">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wipe(down)">
                                      <p:cBhvr>
                                        <p:cTn id="43" dur="500"/>
                                        <p:tgtEl>
                                          <p:spTgt spid="7">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wipe(down)">
                                      <p:cBhvr>
                                        <p:cTn id="4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59F2-609D-CC51-9A81-D4D4742E1BBA}"/>
              </a:ext>
            </a:extLst>
          </p:cNvPr>
          <p:cNvSpPr>
            <a:spLocks noGrp="1"/>
          </p:cNvSpPr>
          <p:nvPr>
            <p:ph type="title"/>
          </p:nvPr>
        </p:nvSpPr>
        <p:spPr>
          <a:xfrm>
            <a:off x="762000" y="1600200"/>
            <a:ext cx="3697357" cy="1320103"/>
          </a:xfrm>
        </p:spPr>
        <p:txBody>
          <a:bodyPr/>
          <a:lstStyle/>
          <a:p>
            <a:r>
              <a:rPr lang="en-US" dirty="0"/>
              <a:t>Speaker</a:t>
            </a:r>
          </a:p>
        </p:txBody>
      </p:sp>
      <p:sp>
        <p:nvSpPr>
          <p:cNvPr id="4" name="Text Placeholder 3">
            <a:extLst>
              <a:ext uri="{FF2B5EF4-FFF2-40B4-BE49-F238E27FC236}">
                <a16:creationId xmlns:a16="http://schemas.microsoft.com/office/drawing/2014/main" id="{B04D1B8B-D179-D3D2-AB85-BC321ED71D35}"/>
              </a:ext>
            </a:extLst>
          </p:cNvPr>
          <p:cNvSpPr>
            <a:spLocks noGrp="1"/>
          </p:cNvSpPr>
          <p:nvPr>
            <p:ph type="body" sz="quarter" idx="12"/>
          </p:nvPr>
        </p:nvSpPr>
        <p:spPr>
          <a:xfrm>
            <a:off x="7479922" y="4683844"/>
            <a:ext cx="3236480" cy="365125"/>
          </a:xfrm>
        </p:spPr>
        <p:txBody>
          <a:bodyPr/>
          <a:lstStyle/>
          <a:p>
            <a:r>
              <a:rPr lang="en-US" dirty="0"/>
              <a:t>Emmanuel COLUSSI</a:t>
            </a:r>
          </a:p>
        </p:txBody>
      </p:sp>
      <p:sp>
        <p:nvSpPr>
          <p:cNvPr id="5" name="Text Placeholder 4">
            <a:extLst>
              <a:ext uri="{FF2B5EF4-FFF2-40B4-BE49-F238E27FC236}">
                <a16:creationId xmlns:a16="http://schemas.microsoft.com/office/drawing/2014/main" id="{889E822F-243E-5260-EF20-E8E8089FC600}"/>
              </a:ext>
            </a:extLst>
          </p:cNvPr>
          <p:cNvSpPr>
            <a:spLocks noGrp="1"/>
          </p:cNvSpPr>
          <p:nvPr>
            <p:ph type="body" sz="quarter" idx="13"/>
          </p:nvPr>
        </p:nvSpPr>
        <p:spPr>
          <a:xfrm>
            <a:off x="7479922" y="5022548"/>
            <a:ext cx="3236480" cy="365125"/>
          </a:xfrm>
        </p:spPr>
        <p:txBody>
          <a:bodyPr/>
          <a:lstStyle/>
          <a:p>
            <a:r>
              <a:rPr lang="en-US" dirty="0"/>
              <a:t>MySQL Solution Architect EMEA </a:t>
            </a:r>
          </a:p>
        </p:txBody>
      </p:sp>
      <p:sp>
        <p:nvSpPr>
          <p:cNvPr id="10" name="Content Placeholder 9">
            <a:extLst>
              <a:ext uri="{FF2B5EF4-FFF2-40B4-BE49-F238E27FC236}">
                <a16:creationId xmlns:a16="http://schemas.microsoft.com/office/drawing/2014/main" id="{734B267A-D009-7083-DEE0-DF6A12347DD9}"/>
              </a:ext>
            </a:extLst>
          </p:cNvPr>
          <p:cNvSpPr>
            <a:spLocks noGrp="1"/>
          </p:cNvSpPr>
          <p:nvPr>
            <p:ph sz="quarter" idx="14"/>
          </p:nvPr>
        </p:nvSpPr>
        <p:spPr/>
        <p:txBody>
          <a:bodyPr/>
          <a:lstStyle/>
          <a:p>
            <a:r>
              <a:rPr lang="en-US" dirty="0"/>
              <a:t>Presentation Title</a:t>
            </a:r>
          </a:p>
        </p:txBody>
      </p:sp>
      <p:pic>
        <p:nvPicPr>
          <p:cNvPr id="15" name="Espace réservé pour une image  14">
            <a:extLst>
              <a:ext uri="{FF2B5EF4-FFF2-40B4-BE49-F238E27FC236}">
                <a16:creationId xmlns:a16="http://schemas.microsoft.com/office/drawing/2014/main" id="{82D44E71-7C8C-E6E8-7A6F-EF7CA8D842C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83" b="1683"/>
          <a:stretch>
            <a:fillRect/>
          </a:stretch>
        </p:blipFill>
        <p:spPr>
          <a:xfrm>
            <a:off x="7644317" y="1677575"/>
            <a:ext cx="2907689" cy="2925386"/>
          </a:xfrm>
        </p:spPr>
      </p:pic>
    </p:spTree>
    <p:extLst>
      <p:ext uri="{BB962C8B-B14F-4D97-AF65-F5344CB8AC3E}">
        <p14:creationId xmlns:p14="http://schemas.microsoft.com/office/powerpoint/2010/main" val="2076653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95F41-6CE4-8D27-BF84-2C61271243B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70C155-072D-07EC-48A2-DC79736E11EA}"/>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6988DFA9-23FD-1296-6A05-3A1CD7CD1FA5}"/>
              </a:ext>
            </a:extLst>
          </p:cNvPr>
          <p:cNvSpPr>
            <a:spLocks noGrp="1"/>
          </p:cNvSpPr>
          <p:nvPr>
            <p:ph type="sldNum" sz="quarter" idx="12"/>
          </p:nvPr>
        </p:nvSpPr>
        <p:spPr/>
        <p:txBody>
          <a:bodyPr/>
          <a:lstStyle/>
          <a:p>
            <a:fld id="{345D60D9-5372-5F40-9443-0F9AE5BDC3C8}" type="slidenum">
              <a:rPr lang="en-US" smtClean="0"/>
              <a:pPr/>
              <a:t>30</a:t>
            </a:fld>
            <a:endParaRPr lang="en-US" dirty="0"/>
          </a:p>
        </p:txBody>
      </p:sp>
      <p:sp>
        <p:nvSpPr>
          <p:cNvPr id="4" name="Title 3">
            <a:extLst>
              <a:ext uri="{FF2B5EF4-FFF2-40B4-BE49-F238E27FC236}">
                <a16:creationId xmlns:a16="http://schemas.microsoft.com/office/drawing/2014/main" id="{D7251D29-C39E-E5A2-27AE-496C46291991}"/>
              </a:ext>
            </a:extLst>
          </p:cNvPr>
          <p:cNvSpPr>
            <a:spLocks noGrp="1"/>
          </p:cNvSpPr>
          <p:nvPr>
            <p:ph type="title"/>
          </p:nvPr>
        </p:nvSpPr>
        <p:spPr/>
        <p:txBody>
          <a:bodyPr/>
          <a:lstStyle/>
          <a:p>
            <a:r>
              <a:rPr lang="en-US" dirty="0"/>
              <a:t>Optimizations </a:t>
            </a:r>
          </a:p>
        </p:txBody>
      </p:sp>
      <p:sp>
        <p:nvSpPr>
          <p:cNvPr id="9" name="Espace réservé du texte 5">
            <a:extLst>
              <a:ext uri="{FF2B5EF4-FFF2-40B4-BE49-F238E27FC236}">
                <a16:creationId xmlns:a16="http://schemas.microsoft.com/office/drawing/2014/main" id="{7CAC3FB3-5FC7-43A4-2D6D-678225F93A08}"/>
              </a:ext>
            </a:extLst>
          </p:cNvPr>
          <p:cNvSpPr>
            <a:spLocks noGrp="1"/>
          </p:cNvSpPr>
          <p:nvPr>
            <p:ph type="body" sz="quarter" idx="33"/>
          </p:nvPr>
        </p:nvSpPr>
        <p:spPr>
          <a:xfrm>
            <a:off x="776689" y="4135193"/>
            <a:ext cx="10158984" cy="681251"/>
          </a:xfrm>
        </p:spPr>
        <p:txBody>
          <a:bodyPr/>
          <a:lstStyle/>
          <a:p>
            <a:r>
              <a:rPr lang="en-US" dirty="0"/>
              <a:t>Queries</a:t>
            </a:r>
          </a:p>
          <a:p>
            <a:endParaRPr lang="fr-FR" dirty="0"/>
          </a:p>
          <a:p>
            <a:endParaRPr lang="fr-FR" dirty="0"/>
          </a:p>
        </p:txBody>
      </p:sp>
    </p:spTree>
    <p:extLst>
      <p:ext uri="{BB962C8B-B14F-4D97-AF65-F5344CB8AC3E}">
        <p14:creationId xmlns:p14="http://schemas.microsoft.com/office/powerpoint/2010/main" val="417080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E8BB9-A344-9A54-B9BB-A31CDF27708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1A9A4EB-7FD0-C180-3366-09F50A7C2BC3}"/>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86C28B09-2AB7-55B6-1573-827CD7277D70}"/>
              </a:ext>
            </a:extLst>
          </p:cNvPr>
          <p:cNvSpPr>
            <a:spLocks noGrp="1"/>
          </p:cNvSpPr>
          <p:nvPr>
            <p:ph type="sldNum" sz="quarter" idx="12"/>
          </p:nvPr>
        </p:nvSpPr>
        <p:spPr/>
        <p:txBody>
          <a:bodyPr/>
          <a:lstStyle/>
          <a:p>
            <a:fld id="{345D60D9-5372-5F40-9443-0F9AE5BDC3C8}" type="slidenum">
              <a:rPr lang="en-US" smtClean="0"/>
              <a:pPr/>
              <a:t>31</a:t>
            </a:fld>
            <a:endParaRPr lang="en-US" dirty="0"/>
          </a:p>
        </p:txBody>
      </p:sp>
      <p:sp>
        <p:nvSpPr>
          <p:cNvPr id="5" name="Text Placeholder 7">
            <a:extLst>
              <a:ext uri="{FF2B5EF4-FFF2-40B4-BE49-F238E27FC236}">
                <a16:creationId xmlns:a16="http://schemas.microsoft.com/office/drawing/2014/main" id="{524E09AC-8DFD-6DF6-D2A5-F3936C209E60}"/>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Queries – </a:t>
            </a:r>
            <a:r>
              <a:rPr lang="it-IT" sz="2000" dirty="0" err="1"/>
              <a:t>Asking</a:t>
            </a:r>
            <a:r>
              <a:rPr lang="it-IT" sz="2000" dirty="0"/>
              <a:t> for Too Much</a:t>
            </a:r>
          </a:p>
        </p:txBody>
      </p:sp>
      <p:sp>
        <p:nvSpPr>
          <p:cNvPr id="6" name="Title 5">
            <a:extLst>
              <a:ext uri="{FF2B5EF4-FFF2-40B4-BE49-F238E27FC236}">
                <a16:creationId xmlns:a16="http://schemas.microsoft.com/office/drawing/2014/main" id="{CCE92E58-FF89-AA63-DA2D-872FB40C757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55E37A06-2667-0DB5-13F7-DA19A86F467C}"/>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Content Placeholder 2">
            <a:extLst>
              <a:ext uri="{FF2B5EF4-FFF2-40B4-BE49-F238E27FC236}">
                <a16:creationId xmlns:a16="http://schemas.microsoft.com/office/drawing/2014/main" id="{E9D14FC1-6DCA-9EDB-2D92-26BA6D055AED}"/>
              </a:ext>
            </a:extLst>
          </p:cNvPr>
          <p:cNvSpPr txBox="1">
            <a:spLocks/>
          </p:cNvSpPr>
          <p:nvPr/>
        </p:nvSpPr>
        <p:spPr>
          <a:xfrm>
            <a:off x="762000" y="1570428"/>
            <a:ext cx="10677525" cy="3625596"/>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i="1" dirty="0">
                <a:solidFill>
                  <a:srgbClr val="FF0000"/>
                </a:solidFill>
              </a:rPr>
              <a:t>Ask MySQL for the appropriate amount of data</a:t>
            </a:r>
          </a:p>
          <a:p>
            <a:pPr marL="822960" lvl="1" indent="-457200"/>
            <a:r>
              <a:rPr lang="en-US" sz="1900" b="1" i="1" dirty="0">
                <a:solidFill>
                  <a:srgbClr val="FF0000"/>
                </a:solidFill>
              </a:rPr>
              <a:t>Do you really need to select all data? </a:t>
            </a:r>
            <a:endParaRPr lang="en-US" sz="1900" b="1" i="1" dirty="0"/>
          </a:p>
          <a:p>
            <a:pPr lvl="1" indent="0">
              <a:buFont typeface="Arial" panose="020B0604020202020204" pitchFamily="34" charset="0"/>
              <a:buNone/>
            </a:pPr>
            <a:r>
              <a:rPr lang="en-US" sz="1900" b="1" i="1" dirty="0"/>
              <a:t>If you need a list of authors that published books in the year 2022, don’t use this query…</a:t>
            </a:r>
            <a:br>
              <a:rPr lang="en-US" sz="1900" b="1" i="1" dirty="0"/>
            </a:br>
            <a:br>
              <a:rPr lang="en-US" sz="1900" b="1" i="1" dirty="0"/>
            </a:br>
            <a:r>
              <a:rPr lang="en-US" sz="1900" b="1" dirty="0">
                <a:latin typeface="Courier" pitchFamily="2" charset="0"/>
              </a:rPr>
              <a:t>SELECT </a:t>
            </a:r>
            <a:r>
              <a:rPr lang="en-US" sz="1900" b="1" dirty="0">
                <a:solidFill>
                  <a:srgbClr val="FF0000"/>
                </a:solidFill>
                <a:latin typeface="Courier" pitchFamily="2" charset="0"/>
              </a:rPr>
              <a:t>*</a:t>
            </a:r>
            <a:r>
              <a:rPr lang="en-US" sz="1900" b="1" dirty="0">
                <a:latin typeface="Courier" pitchFamily="2" charset="0"/>
              </a:rPr>
              <a:t> FROM </a:t>
            </a:r>
            <a:r>
              <a:rPr lang="en-US" sz="1900" b="1" dirty="0" err="1">
                <a:latin typeface="Courier" pitchFamily="2" charset="0"/>
              </a:rPr>
              <a:t>demo.authors</a:t>
            </a:r>
            <a:r>
              <a:rPr lang="en-US" sz="1900" b="1" dirty="0">
                <a:latin typeface="Courier" pitchFamily="2" charset="0"/>
              </a:rPr>
              <a:t> a </a:t>
            </a:r>
            <a:br>
              <a:rPr lang="en-US" sz="1900" b="1" dirty="0">
                <a:latin typeface="Courier" pitchFamily="2" charset="0"/>
              </a:rPr>
            </a:br>
            <a:r>
              <a:rPr lang="en-US" sz="1900" b="1" dirty="0">
                <a:latin typeface="Courier" pitchFamily="2" charset="0"/>
              </a:rPr>
              <a:t>INNER JOIN </a:t>
            </a:r>
            <a:r>
              <a:rPr lang="en-US" sz="1900" b="1" dirty="0" err="1">
                <a:latin typeface="Courier" pitchFamily="2" charset="0"/>
              </a:rPr>
              <a:t>demo.book_authors</a:t>
            </a:r>
            <a:r>
              <a:rPr lang="en-US" sz="1900" b="1" dirty="0">
                <a:latin typeface="Courier" pitchFamily="2" charset="0"/>
              </a:rPr>
              <a:t> </a:t>
            </a:r>
            <a:r>
              <a:rPr lang="en-US" sz="1900" b="1" dirty="0" err="1">
                <a:latin typeface="Courier" pitchFamily="2" charset="0"/>
              </a:rPr>
              <a:t>ba</a:t>
            </a:r>
            <a:r>
              <a:rPr lang="en-US" sz="1900" b="1" dirty="0">
                <a:latin typeface="Courier" pitchFamily="2" charset="0"/>
              </a:rPr>
              <a:t> USING(</a:t>
            </a:r>
            <a:r>
              <a:rPr lang="en-US" sz="1900" b="1" dirty="0" err="1">
                <a:latin typeface="Courier" pitchFamily="2" charset="0"/>
              </a:rPr>
              <a:t>author_id</a:t>
            </a:r>
            <a:r>
              <a:rPr lang="en-US" sz="1900" b="1" dirty="0">
                <a:latin typeface="Courier" pitchFamily="2" charset="0"/>
              </a:rPr>
              <a:t>) </a:t>
            </a:r>
            <a:br>
              <a:rPr lang="en-US" sz="1900" b="1" dirty="0">
                <a:latin typeface="Courier" pitchFamily="2" charset="0"/>
              </a:rPr>
            </a:br>
            <a:r>
              <a:rPr lang="en-US" sz="1900" b="1" dirty="0">
                <a:latin typeface="Courier" pitchFamily="2" charset="0"/>
              </a:rPr>
              <a:t>INNER JOIN </a:t>
            </a:r>
            <a:r>
              <a:rPr lang="en-US" sz="1900" b="1" dirty="0" err="1">
                <a:latin typeface="Courier" pitchFamily="2" charset="0"/>
              </a:rPr>
              <a:t>demo.books</a:t>
            </a:r>
            <a:r>
              <a:rPr lang="en-US" sz="1900" b="1" dirty="0">
                <a:latin typeface="Courier" pitchFamily="2" charset="0"/>
              </a:rPr>
              <a:t> b USING(</a:t>
            </a:r>
            <a:r>
              <a:rPr lang="en-US" sz="1900" b="1" dirty="0" err="1">
                <a:latin typeface="Courier" pitchFamily="2" charset="0"/>
              </a:rPr>
              <a:t>book_id</a:t>
            </a:r>
            <a:r>
              <a:rPr lang="en-US" sz="1900" b="1" dirty="0">
                <a:latin typeface="Courier" pitchFamily="2" charset="0"/>
              </a:rPr>
              <a:t>)</a:t>
            </a:r>
            <a:br>
              <a:rPr lang="en-US" sz="1900" b="1" dirty="0">
                <a:latin typeface="Courier" pitchFamily="2" charset="0"/>
              </a:rPr>
            </a:br>
            <a:r>
              <a:rPr lang="en-US" sz="1900" b="1" dirty="0">
                <a:latin typeface="Courier" pitchFamily="2" charset="0"/>
              </a:rPr>
              <a:t>WHERE </a:t>
            </a:r>
            <a:r>
              <a:rPr lang="en-US" sz="1900" b="1" dirty="0" err="1">
                <a:latin typeface="Courier" pitchFamily="2" charset="0"/>
              </a:rPr>
              <a:t>b.pub_year</a:t>
            </a:r>
            <a:r>
              <a:rPr lang="en-US" sz="1900" b="1" dirty="0">
                <a:latin typeface="Courier" pitchFamily="2" charset="0"/>
              </a:rPr>
              <a:t> = ‘2022’;</a:t>
            </a:r>
            <a:br>
              <a:rPr lang="en-US" sz="2400" b="1" dirty="0">
                <a:latin typeface="Courier" pitchFamily="2" charset="0"/>
              </a:rPr>
            </a:br>
            <a:br>
              <a:rPr lang="en-US" sz="2400" dirty="0"/>
            </a:br>
            <a:endParaRPr lang="en-US" sz="2400" b="1" dirty="0">
              <a:latin typeface="Courier" pitchFamily="2" charset="0"/>
            </a:endParaRPr>
          </a:p>
        </p:txBody>
      </p:sp>
      <p:sp>
        <p:nvSpPr>
          <p:cNvPr id="8" name="TextBox 6">
            <a:extLst>
              <a:ext uri="{FF2B5EF4-FFF2-40B4-BE49-F238E27FC236}">
                <a16:creationId xmlns:a16="http://schemas.microsoft.com/office/drawing/2014/main" id="{7BF13D6A-6692-D886-0EBE-2F42F091A274}"/>
              </a:ext>
            </a:extLst>
          </p:cNvPr>
          <p:cNvSpPr txBox="1"/>
          <p:nvPr/>
        </p:nvSpPr>
        <p:spPr>
          <a:xfrm>
            <a:off x="1066800" y="4693640"/>
            <a:ext cx="10363200" cy="1754326"/>
          </a:xfrm>
          <a:prstGeom prst="rect">
            <a:avLst/>
          </a:prstGeom>
          <a:noFill/>
        </p:spPr>
        <p:txBody>
          <a:bodyPr wrap="square" rtlCol="0">
            <a:spAutoFit/>
          </a:bodyPr>
          <a:lstStyle/>
          <a:p>
            <a:r>
              <a:rPr lang="en-US" b="1" i="1" dirty="0"/>
              <a:t>Use this one…</a:t>
            </a:r>
            <a:br>
              <a:rPr lang="en-US" b="1" i="1" dirty="0"/>
            </a:br>
            <a:br>
              <a:rPr lang="en-US" dirty="0"/>
            </a:br>
            <a:r>
              <a:rPr lang="en-US" b="1" dirty="0">
                <a:latin typeface="Courier" pitchFamily="2" charset="0"/>
              </a:rPr>
              <a:t>SELECT </a:t>
            </a:r>
            <a:r>
              <a:rPr lang="en-US" b="1" dirty="0">
                <a:solidFill>
                  <a:srgbClr val="FF0000"/>
                </a:solidFill>
                <a:latin typeface="Courier" pitchFamily="2" charset="0"/>
              </a:rPr>
              <a:t>a.*</a:t>
            </a:r>
            <a:r>
              <a:rPr lang="en-US" b="1" dirty="0">
                <a:latin typeface="Courier" pitchFamily="2" charset="0"/>
              </a:rPr>
              <a:t> FROM </a:t>
            </a:r>
            <a:r>
              <a:rPr lang="en-US" b="1" dirty="0" err="1">
                <a:latin typeface="Courier" pitchFamily="2" charset="0"/>
              </a:rPr>
              <a:t>demo.authors</a:t>
            </a:r>
            <a:r>
              <a:rPr lang="en-US" b="1" dirty="0">
                <a:latin typeface="Courier" pitchFamily="2" charset="0"/>
              </a:rPr>
              <a:t> a </a:t>
            </a:r>
            <a:br>
              <a:rPr lang="en-US" b="1" dirty="0">
                <a:latin typeface="Courier" pitchFamily="2" charset="0"/>
              </a:rPr>
            </a:br>
            <a:r>
              <a:rPr lang="en-US" b="1" dirty="0">
                <a:latin typeface="Courier" pitchFamily="2" charset="0"/>
              </a:rPr>
              <a:t>INNER JOIN </a:t>
            </a:r>
            <a:r>
              <a:rPr lang="en-US" b="1" dirty="0" err="1">
                <a:latin typeface="Courier" pitchFamily="2" charset="0"/>
              </a:rPr>
              <a:t>demo.book_authors</a:t>
            </a:r>
            <a:r>
              <a:rPr lang="en-US" b="1" dirty="0">
                <a:latin typeface="Courier" pitchFamily="2" charset="0"/>
              </a:rPr>
              <a:t> </a:t>
            </a:r>
            <a:r>
              <a:rPr lang="en-US" b="1" dirty="0" err="1">
                <a:latin typeface="Courier" pitchFamily="2" charset="0"/>
              </a:rPr>
              <a:t>ba</a:t>
            </a:r>
            <a:r>
              <a:rPr lang="en-US" b="1" dirty="0">
                <a:latin typeface="Courier" pitchFamily="2" charset="0"/>
              </a:rPr>
              <a:t> USING(</a:t>
            </a:r>
            <a:r>
              <a:rPr lang="en-US" b="1" dirty="0" err="1">
                <a:latin typeface="Courier" pitchFamily="2" charset="0"/>
              </a:rPr>
              <a:t>author_id</a:t>
            </a:r>
            <a:r>
              <a:rPr lang="en-US" b="1" dirty="0">
                <a:latin typeface="Courier" pitchFamily="2" charset="0"/>
              </a:rPr>
              <a:t>) </a:t>
            </a:r>
            <a:br>
              <a:rPr lang="en-US" b="1" dirty="0">
                <a:latin typeface="Courier" pitchFamily="2" charset="0"/>
              </a:rPr>
            </a:br>
            <a:r>
              <a:rPr lang="en-US" b="1" dirty="0">
                <a:latin typeface="Courier" pitchFamily="2" charset="0"/>
              </a:rPr>
              <a:t>INNER JOIN </a:t>
            </a:r>
            <a:r>
              <a:rPr lang="en-US" b="1" dirty="0" err="1">
                <a:latin typeface="Courier" pitchFamily="2" charset="0"/>
              </a:rPr>
              <a:t>demo.books</a:t>
            </a:r>
            <a:r>
              <a:rPr lang="en-US" b="1" dirty="0">
                <a:latin typeface="Courier" pitchFamily="2" charset="0"/>
              </a:rPr>
              <a:t> b USING(</a:t>
            </a:r>
            <a:r>
              <a:rPr lang="en-US" b="1" dirty="0" err="1">
                <a:latin typeface="Courier" pitchFamily="2" charset="0"/>
              </a:rPr>
              <a:t>book_id</a:t>
            </a:r>
            <a:r>
              <a:rPr lang="en-US" b="1" dirty="0">
                <a:latin typeface="Courier" pitchFamily="2" charset="0"/>
              </a:rPr>
              <a:t>)</a:t>
            </a:r>
            <a:br>
              <a:rPr lang="en-US" b="1" dirty="0">
                <a:latin typeface="Courier" pitchFamily="2" charset="0"/>
              </a:rPr>
            </a:br>
            <a:r>
              <a:rPr lang="en-US" b="1" dirty="0">
                <a:latin typeface="Courier" pitchFamily="2" charset="0"/>
              </a:rPr>
              <a:t>WHERE </a:t>
            </a:r>
            <a:r>
              <a:rPr lang="en-US" b="1" dirty="0" err="1">
                <a:latin typeface="Courier" pitchFamily="2" charset="0"/>
              </a:rPr>
              <a:t>b.pub_year</a:t>
            </a:r>
            <a:r>
              <a:rPr lang="en-US" b="1" dirty="0">
                <a:latin typeface="Courier" pitchFamily="2" charset="0"/>
              </a:rPr>
              <a:t> = ‘2022’;</a:t>
            </a:r>
            <a:endParaRPr lang="en-US" dirty="0"/>
          </a:p>
        </p:txBody>
      </p:sp>
    </p:spTree>
    <p:extLst>
      <p:ext uri="{BB962C8B-B14F-4D97-AF65-F5344CB8AC3E}">
        <p14:creationId xmlns:p14="http://schemas.microsoft.com/office/powerpoint/2010/main" val="8885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2A2F9-2842-9DC7-D568-55C5B54E97CB}"/>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F3BD679B-75CD-1AA3-A910-E3B81720FFA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D6DF8D34-3E53-4411-669F-E65FA2CEB9F5}"/>
              </a:ext>
            </a:extLst>
          </p:cNvPr>
          <p:cNvSpPr>
            <a:spLocks noGrp="1"/>
          </p:cNvSpPr>
          <p:nvPr>
            <p:ph type="sldNum" sz="quarter" idx="12"/>
          </p:nvPr>
        </p:nvSpPr>
        <p:spPr/>
        <p:txBody>
          <a:bodyPr/>
          <a:lstStyle/>
          <a:p>
            <a:fld id="{345D60D9-5372-5F40-9443-0F9AE5BDC3C8}" type="slidenum">
              <a:rPr lang="en-US" smtClean="0"/>
              <a:pPr/>
              <a:t>32</a:t>
            </a:fld>
            <a:endParaRPr lang="en-US" dirty="0"/>
          </a:p>
        </p:txBody>
      </p:sp>
      <p:sp>
        <p:nvSpPr>
          <p:cNvPr id="5" name="Text Placeholder 7">
            <a:extLst>
              <a:ext uri="{FF2B5EF4-FFF2-40B4-BE49-F238E27FC236}">
                <a16:creationId xmlns:a16="http://schemas.microsoft.com/office/drawing/2014/main" id="{CAB4754F-DD1C-D27D-EFC1-92F7D7492E08}"/>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Queries – Rewriter Query </a:t>
            </a:r>
            <a:r>
              <a:rPr lang="it-IT" sz="2000" dirty="0" err="1"/>
              <a:t>Rewrite</a:t>
            </a:r>
            <a:r>
              <a:rPr lang="it-IT" sz="2000" dirty="0"/>
              <a:t> Plugin</a:t>
            </a:r>
          </a:p>
        </p:txBody>
      </p:sp>
      <p:sp>
        <p:nvSpPr>
          <p:cNvPr id="6" name="Title 5">
            <a:extLst>
              <a:ext uri="{FF2B5EF4-FFF2-40B4-BE49-F238E27FC236}">
                <a16:creationId xmlns:a16="http://schemas.microsoft.com/office/drawing/2014/main" id="{47BF9EA8-5A09-C2B6-5585-4724A4F5795F}"/>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4CB298C6-AEB0-A7FC-E35D-428D29393F89}"/>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Content Placeholder 2">
            <a:extLst>
              <a:ext uri="{FF2B5EF4-FFF2-40B4-BE49-F238E27FC236}">
                <a16:creationId xmlns:a16="http://schemas.microsoft.com/office/drawing/2014/main" id="{793C9A3A-C3C6-46E0-B76F-61E8A5169C53}"/>
              </a:ext>
            </a:extLst>
          </p:cNvPr>
          <p:cNvSpPr txBox="1">
            <a:spLocks/>
          </p:cNvSpPr>
          <p:nvPr/>
        </p:nvSpPr>
        <p:spPr>
          <a:xfrm>
            <a:off x="771525" y="1909125"/>
            <a:ext cx="10677525"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Bad Query</a:t>
            </a:r>
            <a:br>
              <a:rPr lang="en-US" sz="2000" dirty="0"/>
            </a:br>
            <a:br>
              <a:rPr lang="en-US" sz="2000" dirty="0"/>
            </a:br>
            <a:r>
              <a:rPr lang="en-US" sz="2000" b="1" dirty="0">
                <a:solidFill>
                  <a:srgbClr val="0177AB"/>
                </a:solidFill>
                <a:latin typeface="Courier" pitchFamily="2" charset="0"/>
              </a:rPr>
              <a:t>SELECT</a:t>
            </a:r>
            <a:r>
              <a:rPr lang="en-US" sz="2000" dirty="0">
                <a:latin typeface="Courier" pitchFamily="2" charset="0"/>
              </a:rPr>
              <a:t> * </a:t>
            </a:r>
            <a:r>
              <a:rPr lang="en-US" sz="2000" b="1" dirty="0">
                <a:solidFill>
                  <a:srgbClr val="0177AB"/>
                </a:solidFill>
                <a:latin typeface="Courier" pitchFamily="2" charset="0"/>
              </a:rPr>
              <a:t>FROM</a:t>
            </a:r>
            <a:r>
              <a:rPr lang="en-US" sz="2000" dirty="0">
                <a:latin typeface="Courier" pitchFamily="2" charset="0"/>
              </a:rPr>
              <a:t> authors </a:t>
            </a:r>
            <a:r>
              <a:rPr lang="en-US" sz="2000" b="1" dirty="0">
                <a:solidFill>
                  <a:srgbClr val="0177AB"/>
                </a:solidFill>
                <a:latin typeface="Courier" pitchFamily="2" charset="0"/>
              </a:rPr>
              <a:t>WHERE</a:t>
            </a:r>
            <a:r>
              <a:rPr lang="en-US" sz="2000" dirty="0">
                <a:latin typeface="Courier" pitchFamily="2" charset="0"/>
              </a:rPr>
              <a:t> </a:t>
            </a:r>
            <a:r>
              <a:rPr lang="en-US" sz="2000" dirty="0" err="1">
                <a:latin typeface="Courier" pitchFamily="2" charset="0"/>
              </a:rPr>
              <a:t>author_id</a:t>
            </a:r>
            <a:r>
              <a:rPr lang="en-US" sz="2000" dirty="0">
                <a:latin typeface="Courier" pitchFamily="2" charset="0"/>
              </a:rPr>
              <a:t> + </a:t>
            </a:r>
            <a:r>
              <a:rPr lang="en-US" sz="2000" b="1" dirty="0">
                <a:solidFill>
                  <a:srgbClr val="C74634"/>
                </a:solidFill>
                <a:latin typeface="Courier" pitchFamily="2" charset="0"/>
              </a:rPr>
              <a:t>1</a:t>
            </a:r>
            <a:r>
              <a:rPr lang="en-US" sz="2000" dirty="0">
                <a:latin typeface="Courier" pitchFamily="2" charset="0"/>
              </a:rPr>
              <a:t> = </a:t>
            </a:r>
            <a:r>
              <a:rPr lang="en-US" sz="2000" b="1" dirty="0">
                <a:solidFill>
                  <a:srgbClr val="C74634"/>
                </a:solidFill>
                <a:latin typeface="Courier" pitchFamily="2" charset="0"/>
              </a:rPr>
              <a:t>5</a:t>
            </a:r>
          </a:p>
          <a:p>
            <a:pPr marL="285750" indent="-285750">
              <a:buFont typeface="Arial" panose="020B0604020202020204" pitchFamily="34" charset="0"/>
              <a:buChar char="•"/>
            </a:pPr>
            <a:endParaRPr lang="en-US" sz="2000" dirty="0">
              <a:latin typeface="Courier" pitchFamily="2" charset="0"/>
            </a:endParaRPr>
          </a:p>
          <a:p>
            <a:pPr marL="342900" indent="-342900">
              <a:buFont typeface="Arial" panose="020B0604020202020204" pitchFamily="34" charset="0"/>
              <a:buChar char="•"/>
            </a:pPr>
            <a:r>
              <a:rPr lang="en-US" sz="2000" dirty="0"/>
              <a:t>Add a Rewrite Rule!</a:t>
            </a:r>
          </a:p>
          <a:p>
            <a:endParaRPr lang="en-US" sz="2000" dirty="0">
              <a:latin typeface="Courier" pitchFamily="2" charset="0"/>
            </a:endParaRPr>
          </a:p>
          <a:p>
            <a:r>
              <a:rPr lang="en-US" sz="2000" b="1" dirty="0">
                <a:solidFill>
                  <a:srgbClr val="0177AB"/>
                </a:solidFill>
                <a:latin typeface="Courier" pitchFamily="2" charset="0"/>
              </a:rPr>
              <a:t>INSERT</a:t>
            </a:r>
            <a:r>
              <a:rPr lang="en-US" sz="2000" dirty="0">
                <a:latin typeface="Courier" pitchFamily="2" charset="0"/>
              </a:rPr>
              <a:t> </a:t>
            </a:r>
            <a:r>
              <a:rPr lang="en-US" sz="2000" dirty="0" err="1">
                <a:latin typeface="Courier" pitchFamily="2" charset="0"/>
              </a:rPr>
              <a:t>query_rewrite.rewrite_rules</a:t>
            </a:r>
            <a:r>
              <a:rPr lang="en-US" sz="2000" dirty="0">
                <a:latin typeface="Courier" pitchFamily="2" charset="0"/>
              </a:rPr>
              <a:t> (</a:t>
            </a:r>
            <a:r>
              <a:rPr lang="en-US" sz="2000" dirty="0" err="1">
                <a:latin typeface="Courier" pitchFamily="2" charset="0"/>
              </a:rPr>
              <a:t>pattern,replacement</a:t>
            </a:r>
            <a:r>
              <a:rPr lang="en-US" sz="2000" dirty="0">
                <a:latin typeface="Courier" pitchFamily="2" charset="0"/>
              </a:rPr>
              <a:t>)</a:t>
            </a:r>
          </a:p>
          <a:p>
            <a:r>
              <a:rPr lang="en-US" sz="2000" b="1" dirty="0">
                <a:solidFill>
                  <a:srgbClr val="0177AB"/>
                </a:solidFill>
                <a:latin typeface="Courier" pitchFamily="2" charset="0"/>
              </a:rPr>
              <a:t>VALUES</a:t>
            </a:r>
            <a:r>
              <a:rPr lang="en-US" sz="2000" dirty="0">
                <a:latin typeface="Courier" pitchFamily="2" charset="0"/>
              </a:rPr>
              <a:t>(</a:t>
            </a:r>
          </a:p>
          <a:p>
            <a:r>
              <a:rPr lang="en-US" sz="2000" dirty="0">
                <a:solidFill>
                  <a:srgbClr val="669901"/>
                </a:solidFill>
                <a:latin typeface="Courier" pitchFamily="2" charset="0"/>
              </a:rPr>
              <a:t>	  'SELECT * FROM authors WHERE </a:t>
            </a:r>
            <a:r>
              <a:rPr lang="en-US" sz="2000" dirty="0" err="1">
                <a:solidFill>
                  <a:srgbClr val="669901"/>
                </a:solidFill>
                <a:latin typeface="Courier" pitchFamily="2" charset="0"/>
              </a:rPr>
              <a:t>author_id</a:t>
            </a:r>
            <a:r>
              <a:rPr lang="en-US" sz="2000" dirty="0">
                <a:solidFill>
                  <a:srgbClr val="669901"/>
                </a:solidFill>
                <a:latin typeface="Courier" pitchFamily="2" charset="0"/>
              </a:rPr>
              <a:t> + 1 = ?'</a:t>
            </a:r>
          </a:p>
          <a:p>
            <a:r>
              <a:rPr lang="en-US" sz="2000" dirty="0">
                <a:solidFill>
                  <a:srgbClr val="669901"/>
                </a:solidFill>
                <a:latin typeface="Courier" pitchFamily="2" charset="0"/>
              </a:rPr>
              <a:t>	</a:t>
            </a:r>
            <a:r>
              <a:rPr lang="en-US" sz="2000" dirty="0">
                <a:latin typeface="Courier" pitchFamily="2" charset="0"/>
              </a:rPr>
              <a:t>, </a:t>
            </a:r>
            <a:r>
              <a:rPr lang="en-US" sz="2000" dirty="0">
                <a:solidFill>
                  <a:srgbClr val="669901"/>
                </a:solidFill>
                <a:latin typeface="Courier" pitchFamily="2" charset="0"/>
              </a:rPr>
              <a:t>'SELECT * FROM authors WHERE </a:t>
            </a:r>
            <a:r>
              <a:rPr lang="en-US" sz="2000" dirty="0" err="1">
                <a:solidFill>
                  <a:srgbClr val="669901"/>
                </a:solidFill>
                <a:latin typeface="Courier" pitchFamily="2" charset="0"/>
              </a:rPr>
              <a:t>author_id</a:t>
            </a:r>
            <a:r>
              <a:rPr lang="en-US" sz="2000" dirty="0">
                <a:solidFill>
                  <a:srgbClr val="669901"/>
                </a:solidFill>
                <a:latin typeface="Courier" pitchFamily="2" charset="0"/>
              </a:rPr>
              <a:t> = ? - 1’</a:t>
            </a:r>
          </a:p>
          <a:p>
            <a:r>
              <a:rPr lang="en-US" sz="2000" dirty="0">
                <a:latin typeface="Courier" pitchFamily="2" charset="0"/>
              </a:rPr>
              <a:t>);</a:t>
            </a:r>
          </a:p>
        </p:txBody>
      </p:sp>
      <p:pic>
        <p:nvPicPr>
          <p:cNvPr id="9" name="Picture 7" descr="Sad Bee">
            <a:extLst>
              <a:ext uri="{FF2B5EF4-FFF2-40B4-BE49-F238E27FC236}">
                <a16:creationId xmlns:a16="http://schemas.microsoft.com/office/drawing/2014/main" id="{83390E5A-3046-1D23-65DB-67D43FAFA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591713"/>
            <a:ext cx="1005363" cy="1005363"/>
          </a:xfrm>
          <a:prstGeom prst="rect">
            <a:avLst/>
          </a:prstGeom>
        </p:spPr>
      </p:pic>
      <p:pic>
        <p:nvPicPr>
          <p:cNvPr id="10" name="Picture 9" descr="Thumbs Up Teodor the Cat">
            <a:extLst>
              <a:ext uri="{FF2B5EF4-FFF2-40B4-BE49-F238E27FC236}">
                <a16:creationId xmlns:a16="http://schemas.microsoft.com/office/drawing/2014/main" id="{0D81DB37-5E09-8BD5-0774-AEEDD0B54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914" y="2978089"/>
            <a:ext cx="1005363" cy="1005363"/>
          </a:xfrm>
          <a:prstGeom prst="rect">
            <a:avLst/>
          </a:prstGeom>
        </p:spPr>
      </p:pic>
    </p:spTree>
    <p:extLst>
      <p:ext uri="{BB962C8B-B14F-4D97-AF65-F5344CB8AC3E}">
        <p14:creationId xmlns:p14="http://schemas.microsoft.com/office/powerpoint/2010/main" val="209920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down)">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down)">
                                      <p:cBhvr>
                                        <p:cTn id="23" dur="500"/>
                                        <p:tgtEl>
                                          <p:spTgt spid="7">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wipe(down)">
                                      <p:cBhvr>
                                        <p:cTn id="26" dur="500"/>
                                        <p:tgtEl>
                                          <p:spTgt spid="7">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wipe(down)">
                                      <p:cBhvr>
                                        <p:cTn id="29" dur="500"/>
                                        <p:tgtEl>
                                          <p:spTgt spid="7">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wipe(down)">
                                      <p:cBhvr>
                                        <p:cTn id="32" dur="500"/>
                                        <p:tgtEl>
                                          <p:spTgt spid="7">
                                            <p:txEl>
                                              <p:pRg st="7" end="7"/>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wipe(down)">
                                      <p:cBhvr>
                                        <p:cTn id="35"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3ACBC-E6B5-FDE0-EEEA-44E8F1B1B16D}"/>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BD7741A-1721-6069-553C-D427C217526E}"/>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78123020-3ECC-8423-EE08-2E68225B1F75}"/>
              </a:ext>
            </a:extLst>
          </p:cNvPr>
          <p:cNvSpPr>
            <a:spLocks noGrp="1"/>
          </p:cNvSpPr>
          <p:nvPr>
            <p:ph type="sldNum" sz="quarter" idx="12"/>
          </p:nvPr>
        </p:nvSpPr>
        <p:spPr/>
        <p:txBody>
          <a:bodyPr/>
          <a:lstStyle/>
          <a:p>
            <a:fld id="{345D60D9-5372-5F40-9443-0F9AE5BDC3C8}" type="slidenum">
              <a:rPr lang="en-US" smtClean="0"/>
              <a:pPr/>
              <a:t>33</a:t>
            </a:fld>
            <a:endParaRPr lang="en-US" dirty="0"/>
          </a:p>
        </p:txBody>
      </p:sp>
      <p:sp>
        <p:nvSpPr>
          <p:cNvPr id="5" name="Text Placeholder 7">
            <a:extLst>
              <a:ext uri="{FF2B5EF4-FFF2-40B4-BE49-F238E27FC236}">
                <a16:creationId xmlns:a16="http://schemas.microsoft.com/office/drawing/2014/main" id="{86298543-92D9-D993-4D42-72A9B9860562}"/>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Queries – </a:t>
            </a:r>
            <a:r>
              <a:rPr lang="it-IT" sz="2000" dirty="0" err="1"/>
              <a:t>Chopping</a:t>
            </a:r>
            <a:r>
              <a:rPr lang="it-IT" sz="2000" dirty="0"/>
              <a:t> </a:t>
            </a:r>
            <a:r>
              <a:rPr lang="it-IT" sz="2000" dirty="0" err="1"/>
              <a:t>It</a:t>
            </a:r>
            <a:r>
              <a:rPr lang="it-IT" sz="2000" dirty="0"/>
              <a:t> Up</a:t>
            </a:r>
          </a:p>
        </p:txBody>
      </p:sp>
      <p:sp>
        <p:nvSpPr>
          <p:cNvPr id="6" name="Title 5">
            <a:extLst>
              <a:ext uri="{FF2B5EF4-FFF2-40B4-BE49-F238E27FC236}">
                <a16:creationId xmlns:a16="http://schemas.microsoft.com/office/drawing/2014/main" id="{0276A214-2141-B181-422C-9093E3FB934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54AC47F3-C1B1-7AD6-7A74-9D4047308EE6}"/>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Content Placeholder 2">
            <a:extLst>
              <a:ext uri="{FF2B5EF4-FFF2-40B4-BE49-F238E27FC236}">
                <a16:creationId xmlns:a16="http://schemas.microsoft.com/office/drawing/2014/main" id="{BD34A147-A990-6162-CB48-EF8E20AEC919}"/>
              </a:ext>
            </a:extLst>
          </p:cNvPr>
          <p:cNvSpPr txBox="1">
            <a:spLocks/>
          </p:cNvSpPr>
          <p:nvPr/>
        </p:nvSpPr>
        <p:spPr>
          <a:xfrm>
            <a:off x="771525" y="1600200"/>
            <a:ext cx="10677525"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Instead of Running This:</a:t>
            </a:r>
          </a:p>
          <a:p>
            <a:r>
              <a:rPr lang="en-US" b="1">
                <a:latin typeface="Courier" pitchFamily="2" charset="0"/>
              </a:rPr>
              <a:t>mysql&gt; DELETE FROM books WHERE publication_date &lt; ‘1979-12-11’;</a:t>
            </a:r>
          </a:p>
          <a:p>
            <a:br>
              <a:rPr lang="en-US" b="1"/>
            </a:br>
            <a:r>
              <a:rPr lang="en-US" b="1"/>
              <a:t>Run This:</a:t>
            </a:r>
          </a:p>
          <a:p>
            <a:endParaRPr lang="en-US" b="1"/>
          </a:p>
          <a:p>
            <a:r>
              <a:rPr lang="en-US" b="1">
                <a:latin typeface="Courier" pitchFamily="2" charset="0"/>
              </a:rPr>
              <a:t>rows_affected = 0</a:t>
            </a:r>
          </a:p>
          <a:p>
            <a:r>
              <a:rPr lang="en-US" b="1">
                <a:latin typeface="Courier" pitchFamily="2" charset="0"/>
              </a:rPr>
              <a:t>do {</a:t>
            </a:r>
          </a:p>
          <a:p>
            <a:r>
              <a:rPr lang="en-US" b="1">
                <a:latin typeface="Courier" pitchFamily="2" charset="0"/>
              </a:rPr>
              <a:t>	rows_affected = do_query (</a:t>
            </a:r>
          </a:p>
          <a:p>
            <a:r>
              <a:rPr lang="en-US" b="1">
                <a:latin typeface="Courier" pitchFamily="2" charset="0"/>
              </a:rPr>
              <a:t>		“DELETE FROM books WHERE publication_date &lt; ‘1979-12-11’ LIMIT 5000”</a:t>
            </a:r>
          </a:p>
          <a:p>
            <a:r>
              <a:rPr lang="en-US" b="1">
                <a:latin typeface="Courier" pitchFamily="2" charset="0"/>
              </a:rPr>
              <a:t>	)</a:t>
            </a:r>
          </a:p>
          <a:p>
            <a:r>
              <a:rPr lang="en-US" b="1">
                <a:latin typeface="Courier" pitchFamily="2" charset="0"/>
              </a:rPr>
              <a:t>} while rows_affected &gt; 0</a:t>
            </a:r>
          </a:p>
          <a:p>
            <a:endParaRPr lang="en-US">
              <a:latin typeface="Courier" pitchFamily="2" charset="0"/>
            </a:endParaRPr>
          </a:p>
          <a:p>
            <a:endParaRPr lang="en-US" dirty="0">
              <a:latin typeface="Courier" pitchFamily="2" charset="0"/>
            </a:endParaRPr>
          </a:p>
        </p:txBody>
      </p:sp>
    </p:spTree>
    <p:extLst>
      <p:ext uri="{BB962C8B-B14F-4D97-AF65-F5344CB8AC3E}">
        <p14:creationId xmlns:p14="http://schemas.microsoft.com/office/powerpoint/2010/main" val="21343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wipe(down)">
                                      <p:cBhvr>
                                        <p:cTn id="18" dur="500"/>
                                        <p:tgtEl>
                                          <p:spTgt spid="2">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wipe(down)">
                                      <p:cBhvr>
                                        <p:cTn id="30" dur="500"/>
                                        <p:tgtEl>
                                          <p:spTgt spid="2">
                                            <p:txEl>
                                              <p:pRg st="8" end="8"/>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wipe(down)">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6F56C-9857-6E24-25AE-686FE725D9B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E26967B-B6A3-4570-C9D8-022B1B6194B9}"/>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6A23B9E7-526E-F25A-5DC0-539F20F80150}"/>
              </a:ext>
            </a:extLst>
          </p:cNvPr>
          <p:cNvSpPr>
            <a:spLocks noGrp="1"/>
          </p:cNvSpPr>
          <p:nvPr>
            <p:ph type="sldNum" sz="quarter" idx="12"/>
          </p:nvPr>
        </p:nvSpPr>
        <p:spPr/>
        <p:txBody>
          <a:bodyPr/>
          <a:lstStyle/>
          <a:p>
            <a:fld id="{345D60D9-5372-5F40-9443-0F9AE5BDC3C8}" type="slidenum">
              <a:rPr lang="en-US" smtClean="0"/>
              <a:pPr/>
              <a:t>34</a:t>
            </a:fld>
            <a:endParaRPr lang="en-US" dirty="0"/>
          </a:p>
        </p:txBody>
      </p:sp>
      <p:sp>
        <p:nvSpPr>
          <p:cNvPr id="5" name="Text Placeholder 7">
            <a:extLst>
              <a:ext uri="{FF2B5EF4-FFF2-40B4-BE49-F238E27FC236}">
                <a16:creationId xmlns:a16="http://schemas.microsoft.com/office/drawing/2014/main" id="{5F1A8592-2072-A91E-F563-782CBD90F68F}"/>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Queries – Decompose the Join</a:t>
            </a:r>
          </a:p>
        </p:txBody>
      </p:sp>
      <p:sp>
        <p:nvSpPr>
          <p:cNvPr id="6" name="Title 5">
            <a:extLst>
              <a:ext uri="{FF2B5EF4-FFF2-40B4-BE49-F238E27FC236}">
                <a16:creationId xmlns:a16="http://schemas.microsoft.com/office/drawing/2014/main" id="{4F40F95F-F99C-4442-C950-661C45866C7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Optimizations</a:t>
            </a:r>
            <a:endParaRPr lang="fr-CH" dirty="0"/>
          </a:p>
        </p:txBody>
      </p:sp>
      <p:sp>
        <p:nvSpPr>
          <p:cNvPr id="11" name="ZoneTexte 10">
            <a:extLst>
              <a:ext uri="{FF2B5EF4-FFF2-40B4-BE49-F238E27FC236}">
                <a16:creationId xmlns:a16="http://schemas.microsoft.com/office/drawing/2014/main" id="{85BB5D47-0167-220F-366E-A7077A03F3FB}"/>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Content Placeholder 2">
            <a:extLst>
              <a:ext uri="{FF2B5EF4-FFF2-40B4-BE49-F238E27FC236}">
                <a16:creationId xmlns:a16="http://schemas.microsoft.com/office/drawing/2014/main" id="{A6BED37F-3D0A-8C29-56EC-8C0E80748049}"/>
              </a:ext>
            </a:extLst>
          </p:cNvPr>
          <p:cNvSpPr txBox="1">
            <a:spLocks/>
          </p:cNvSpPr>
          <p:nvPr/>
        </p:nvSpPr>
        <p:spPr>
          <a:xfrm>
            <a:off x="771525" y="1600200"/>
            <a:ext cx="10677525"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Instead of Running This:</a:t>
            </a:r>
          </a:p>
          <a:p>
            <a:r>
              <a:rPr lang="en-US" b="1">
                <a:latin typeface="Courier" pitchFamily="2" charset="0"/>
              </a:rPr>
              <a:t>SELECT * FROM authors a</a:t>
            </a:r>
          </a:p>
          <a:p>
            <a:r>
              <a:rPr lang="en-US" b="1">
                <a:latin typeface="Courier" pitchFamily="2" charset="0"/>
              </a:rPr>
              <a:t>JOIN book_authors ba USING(author_id)</a:t>
            </a:r>
          </a:p>
          <a:p>
            <a:r>
              <a:rPr lang="en-US" b="1">
                <a:latin typeface="Courier" pitchFamily="2" charset="0"/>
              </a:rPr>
              <a:t>JOIN books b USING(book_id)</a:t>
            </a:r>
          </a:p>
          <a:p>
            <a:r>
              <a:rPr lang="en-US" b="1">
                <a:latin typeface="Courier" pitchFamily="2" charset="0"/>
              </a:rPr>
              <a:t>WHERE a.lastname = ‘Bukowski’;</a:t>
            </a:r>
          </a:p>
          <a:p>
            <a:br>
              <a:rPr lang="en-US" b="1"/>
            </a:br>
            <a:r>
              <a:rPr lang="en-US" b="1"/>
              <a:t>Run This:</a:t>
            </a:r>
          </a:p>
          <a:p>
            <a:r>
              <a:rPr lang="en-US" b="1">
                <a:latin typeface="Courier" pitchFamily="2" charset="0"/>
              </a:rPr>
              <a:t>SELECT * FROM authors WHERE lastname = ‘Bukowski’;</a:t>
            </a:r>
          </a:p>
          <a:p>
            <a:r>
              <a:rPr lang="en-US" b="1">
                <a:latin typeface="Courier" pitchFamily="2" charset="0"/>
              </a:rPr>
              <a:t>SELECT * FROM book_authors WHERE book_id = 12345;</a:t>
            </a:r>
          </a:p>
          <a:p>
            <a:r>
              <a:rPr lang="en-US" b="1">
                <a:latin typeface="Courier" pitchFamily="2" charset="0"/>
              </a:rPr>
              <a:t>SELECT * FROM books WHERE book_id IN (987,123,4567,9101);</a:t>
            </a:r>
          </a:p>
          <a:p>
            <a:endParaRPr lang="en-US" dirty="0">
              <a:latin typeface="Courier" pitchFamily="2" charset="0"/>
            </a:endParaRPr>
          </a:p>
        </p:txBody>
      </p:sp>
    </p:spTree>
    <p:extLst>
      <p:ext uri="{BB962C8B-B14F-4D97-AF65-F5344CB8AC3E}">
        <p14:creationId xmlns:p14="http://schemas.microsoft.com/office/powerpoint/2010/main" val="418698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down)">
                                      <p:cBhvr>
                                        <p:cTn id="10" dur="500"/>
                                        <p:tgtEl>
                                          <p:spTgt spid="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wipe(down)">
                                      <p:cBhvr>
                                        <p:cTn id="13" dur="500"/>
                                        <p:tgtEl>
                                          <p:spTgt spid="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wipe(down)">
                                      <p:cBhvr>
                                        <p:cTn id="16" dur="500"/>
                                        <p:tgtEl>
                                          <p:spTgt spid="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wipe(down)">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wipe(down)">
                                      <p:cBhvr>
                                        <p:cTn id="24" dur="500"/>
                                        <p:tgtEl>
                                          <p:spTgt spid="7">
                                            <p:txEl>
                                              <p:pRg st="5" end="5"/>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wipe(down)">
                                      <p:cBhvr>
                                        <p:cTn id="27" dur="500"/>
                                        <p:tgtEl>
                                          <p:spTgt spid="7">
                                            <p:txEl>
                                              <p:pRg st="6" end="6"/>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wipe(down)">
                                      <p:cBhvr>
                                        <p:cTn id="30" dur="500"/>
                                        <p:tgtEl>
                                          <p:spTgt spid="7">
                                            <p:txEl>
                                              <p:pRg st="7" end="7"/>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wipe(down)">
                                      <p:cBhvr>
                                        <p:cTn id="3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8F2F3-1CD1-48DF-6A83-609838451591}"/>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146735-1010-A740-D18B-512A32D16556}"/>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2A67D27C-E391-D4CD-6715-021C9DFC92F5}"/>
              </a:ext>
            </a:extLst>
          </p:cNvPr>
          <p:cNvSpPr>
            <a:spLocks noGrp="1"/>
          </p:cNvSpPr>
          <p:nvPr>
            <p:ph type="sldNum" sz="quarter" idx="12"/>
          </p:nvPr>
        </p:nvSpPr>
        <p:spPr/>
        <p:txBody>
          <a:bodyPr/>
          <a:lstStyle/>
          <a:p>
            <a:fld id="{345D60D9-5372-5F40-9443-0F9AE5BDC3C8}" type="slidenum">
              <a:rPr lang="en-US" smtClean="0"/>
              <a:pPr/>
              <a:t>35</a:t>
            </a:fld>
            <a:endParaRPr lang="en-US" dirty="0"/>
          </a:p>
        </p:txBody>
      </p:sp>
      <p:sp>
        <p:nvSpPr>
          <p:cNvPr id="4" name="Title 3">
            <a:extLst>
              <a:ext uri="{FF2B5EF4-FFF2-40B4-BE49-F238E27FC236}">
                <a16:creationId xmlns:a16="http://schemas.microsoft.com/office/drawing/2014/main" id="{988617AA-6618-7F4A-783E-6A18A6B796B1}"/>
              </a:ext>
            </a:extLst>
          </p:cNvPr>
          <p:cNvSpPr>
            <a:spLocks noGrp="1"/>
          </p:cNvSpPr>
          <p:nvPr>
            <p:ph type="title"/>
          </p:nvPr>
        </p:nvSpPr>
        <p:spPr/>
        <p:txBody>
          <a:bodyPr/>
          <a:lstStyle/>
          <a:p>
            <a:r>
              <a:rPr lang="en-US" dirty="0"/>
              <a:t>Advanced MySQL Features  </a:t>
            </a:r>
          </a:p>
        </p:txBody>
      </p:sp>
      <p:sp>
        <p:nvSpPr>
          <p:cNvPr id="9" name="Espace réservé du texte 5">
            <a:extLst>
              <a:ext uri="{FF2B5EF4-FFF2-40B4-BE49-F238E27FC236}">
                <a16:creationId xmlns:a16="http://schemas.microsoft.com/office/drawing/2014/main" id="{EEB1716B-075D-87AB-04C2-DB529F8777CC}"/>
              </a:ext>
            </a:extLst>
          </p:cNvPr>
          <p:cNvSpPr>
            <a:spLocks noGrp="1"/>
          </p:cNvSpPr>
          <p:nvPr>
            <p:ph type="body" sz="quarter" idx="33"/>
          </p:nvPr>
        </p:nvSpPr>
        <p:spPr>
          <a:xfrm>
            <a:off x="776689" y="4135193"/>
            <a:ext cx="10158984" cy="681251"/>
          </a:xfrm>
        </p:spPr>
        <p:txBody>
          <a:bodyPr/>
          <a:lstStyle/>
          <a:p>
            <a:r>
              <a:rPr lang="en-US" dirty="0"/>
              <a:t>Partitioning</a:t>
            </a:r>
          </a:p>
          <a:p>
            <a:endParaRPr lang="en-US" dirty="0"/>
          </a:p>
          <a:p>
            <a:endParaRPr lang="fr-FR" dirty="0"/>
          </a:p>
          <a:p>
            <a:endParaRPr lang="fr-FR" dirty="0"/>
          </a:p>
        </p:txBody>
      </p:sp>
    </p:spTree>
    <p:extLst>
      <p:ext uri="{BB962C8B-B14F-4D97-AF65-F5344CB8AC3E}">
        <p14:creationId xmlns:p14="http://schemas.microsoft.com/office/powerpoint/2010/main" val="28181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4F656-982A-CD60-FAA3-4711F6191B17}"/>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44D0BC00-092E-39C4-280E-C27131A58D2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ED5E117C-FADB-710B-EE07-4DFA3650654E}"/>
              </a:ext>
            </a:extLst>
          </p:cNvPr>
          <p:cNvSpPr>
            <a:spLocks noGrp="1"/>
          </p:cNvSpPr>
          <p:nvPr>
            <p:ph type="sldNum" sz="quarter" idx="12"/>
          </p:nvPr>
        </p:nvSpPr>
        <p:spPr/>
        <p:txBody>
          <a:bodyPr/>
          <a:lstStyle/>
          <a:p>
            <a:fld id="{345D60D9-5372-5F40-9443-0F9AE5BDC3C8}" type="slidenum">
              <a:rPr lang="en-US" smtClean="0"/>
              <a:pPr/>
              <a:t>36</a:t>
            </a:fld>
            <a:endParaRPr lang="en-US" dirty="0"/>
          </a:p>
        </p:txBody>
      </p:sp>
      <p:sp>
        <p:nvSpPr>
          <p:cNvPr id="5" name="Text Placeholder 7">
            <a:extLst>
              <a:ext uri="{FF2B5EF4-FFF2-40B4-BE49-F238E27FC236}">
                <a16:creationId xmlns:a16="http://schemas.microsoft.com/office/drawing/2014/main" id="{007D0B9A-CC37-197F-41B2-41E895853D82}"/>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Partitioning</a:t>
            </a:r>
            <a:endParaRPr lang="it-IT" sz="2000" dirty="0"/>
          </a:p>
          <a:p>
            <a:endParaRPr lang="it-IT" sz="2000" dirty="0"/>
          </a:p>
        </p:txBody>
      </p:sp>
      <p:sp>
        <p:nvSpPr>
          <p:cNvPr id="6" name="Title 5">
            <a:extLst>
              <a:ext uri="{FF2B5EF4-FFF2-40B4-BE49-F238E27FC236}">
                <a16:creationId xmlns:a16="http://schemas.microsoft.com/office/drawing/2014/main" id="{C0B4B869-879D-1712-17E5-D4379988B7CE}"/>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EC142184-C49B-F0D5-C347-FCD4B0C3A0E8}"/>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11AFA68C-F175-F094-62CF-8C7137AE1548}"/>
              </a:ext>
            </a:extLst>
          </p:cNvPr>
          <p:cNvSpPr txBox="1">
            <a:spLocks/>
          </p:cNvSpPr>
          <p:nvPr/>
        </p:nvSpPr>
        <p:spPr>
          <a:xfrm>
            <a:off x="742950" y="1477868"/>
            <a:ext cx="10687050" cy="5508943"/>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sz="2000" b="1" i="1">
                <a:solidFill>
                  <a:srgbClr val="FF0000"/>
                </a:solidFill>
              </a:rPr>
              <a:t>A partitioned table is a single logical table that’s composed of multiple physical sub tables. </a:t>
            </a:r>
          </a:p>
          <a:p>
            <a:pPr marL="285750" indent="-285750">
              <a:lnSpc>
                <a:spcPct val="150000"/>
              </a:lnSpc>
              <a:buFont typeface="Arial" panose="020B0604020202020204" pitchFamily="34" charset="0"/>
              <a:buChar char="•"/>
            </a:pPr>
            <a:r>
              <a:rPr lang="en-US" sz="2000" b="1" i="1">
                <a:solidFill>
                  <a:srgbClr val="FF0000"/>
                </a:solidFill>
              </a:rPr>
              <a:t>Partitioning can be beneficial to the following scenarios:</a:t>
            </a:r>
          </a:p>
          <a:p>
            <a:pPr marL="469265" lvl="1" indent="-285750">
              <a:lnSpc>
                <a:spcPct val="150000"/>
              </a:lnSpc>
            </a:pPr>
            <a:r>
              <a:rPr lang="en-US" b="1" i="1"/>
              <a:t>When table is too big to fit into memory</a:t>
            </a:r>
          </a:p>
          <a:p>
            <a:pPr marL="469265" lvl="1" indent="-285750">
              <a:lnSpc>
                <a:spcPct val="150000"/>
              </a:lnSpc>
            </a:pPr>
            <a:r>
              <a:rPr lang="en-US" b="1" i="1"/>
              <a:t>Hot rows at the end of a large table</a:t>
            </a:r>
          </a:p>
          <a:p>
            <a:pPr marL="469265" lvl="1" indent="-285750">
              <a:lnSpc>
                <a:spcPct val="150000"/>
              </a:lnSpc>
            </a:pPr>
            <a:r>
              <a:rPr lang="en-US" b="1" i="1"/>
              <a:t>Data can be distributed </a:t>
            </a:r>
          </a:p>
          <a:p>
            <a:pPr marL="469265" lvl="1" indent="-285750">
              <a:lnSpc>
                <a:spcPct val="150000"/>
              </a:lnSpc>
            </a:pPr>
            <a:r>
              <a:rPr lang="en-US" b="1" i="1"/>
              <a:t>Avoid issues caused by system limitations, such as per-inode locking with the ext3 filesystem</a:t>
            </a:r>
          </a:p>
          <a:p>
            <a:pPr marL="469265" lvl="1" indent="-285750">
              <a:lnSpc>
                <a:spcPct val="150000"/>
              </a:lnSpc>
            </a:pPr>
            <a:r>
              <a:rPr lang="en-US" b="1" i="1"/>
              <a:t>Deleting huge chunks of data</a:t>
            </a:r>
          </a:p>
          <a:p>
            <a:pPr marL="469265" lvl="1" indent="-285750">
              <a:lnSpc>
                <a:spcPct val="150000"/>
              </a:lnSpc>
            </a:pPr>
            <a:r>
              <a:rPr lang="en-US" b="1" i="1"/>
              <a:t>Backing up and restoring large data sets </a:t>
            </a:r>
            <a:endParaRPr lang="en-US"/>
          </a:p>
          <a:p>
            <a:pPr marL="469265" lvl="1" indent="-285750"/>
            <a:endParaRPr lang="en-US" dirty="0"/>
          </a:p>
        </p:txBody>
      </p:sp>
    </p:spTree>
    <p:extLst>
      <p:ext uri="{BB962C8B-B14F-4D97-AF65-F5344CB8AC3E}">
        <p14:creationId xmlns:p14="http://schemas.microsoft.com/office/powerpoint/2010/main" val="63708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down)">
                                      <p:cBhvr>
                                        <p:cTn id="15" dur="500"/>
                                        <p:tgtEl>
                                          <p:spTgt spid="2">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down)">
                                      <p:cBhvr>
                                        <p:cTn id="18" dur="500"/>
                                        <p:tgtEl>
                                          <p:spTgt spid="2">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down)">
                                      <p:cBhvr>
                                        <p:cTn id="21" dur="500"/>
                                        <p:tgtEl>
                                          <p:spTgt spid="2">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down)">
                                      <p:cBhvr>
                                        <p:cTn id="24" dur="500"/>
                                        <p:tgtEl>
                                          <p:spTgt spid="2">
                                            <p:txEl>
                                              <p:pRg st="5" end="5"/>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down)">
                                      <p:cBhvr>
                                        <p:cTn id="27" dur="500"/>
                                        <p:tgtEl>
                                          <p:spTgt spid="2">
                                            <p:txEl>
                                              <p:pRg st="6" end="6"/>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wipe(down)">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D7F58-A783-7D03-592C-65B7A43E31D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E0D8E21-5817-4F5B-F07A-523208EEBD6C}"/>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F4551CC-FB4A-B074-D942-6FCF1EB24A94}"/>
              </a:ext>
            </a:extLst>
          </p:cNvPr>
          <p:cNvSpPr>
            <a:spLocks noGrp="1"/>
          </p:cNvSpPr>
          <p:nvPr>
            <p:ph type="sldNum" sz="quarter" idx="12"/>
          </p:nvPr>
        </p:nvSpPr>
        <p:spPr/>
        <p:txBody>
          <a:bodyPr/>
          <a:lstStyle/>
          <a:p>
            <a:fld id="{345D60D9-5372-5F40-9443-0F9AE5BDC3C8}" type="slidenum">
              <a:rPr lang="en-US" smtClean="0"/>
              <a:pPr/>
              <a:t>37</a:t>
            </a:fld>
            <a:endParaRPr lang="en-US" dirty="0"/>
          </a:p>
        </p:txBody>
      </p:sp>
      <p:sp>
        <p:nvSpPr>
          <p:cNvPr id="5" name="Text Placeholder 7">
            <a:extLst>
              <a:ext uri="{FF2B5EF4-FFF2-40B4-BE49-F238E27FC236}">
                <a16:creationId xmlns:a16="http://schemas.microsoft.com/office/drawing/2014/main" id="{67F48E84-217A-A5AF-E74F-44BA6A425D40}"/>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Partitioning</a:t>
            </a:r>
            <a:r>
              <a:rPr lang="it-IT" sz="2000" dirty="0"/>
              <a:t> </a:t>
            </a:r>
            <a:r>
              <a:rPr lang="it-IT" sz="2000" dirty="0" err="1"/>
              <a:t>Types</a:t>
            </a:r>
            <a:endParaRPr lang="it-IT" sz="2000" dirty="0"/>
          </a:p>
          <a:p>
            <a:endParaRPr lang="it-IT" sz="2000" dirty="0"/>
          </a:p>
        </p:txBody>
      </p:sp>
      <p:sp>
        <p:nvSpPr>
          <p:cNvPr id="6" name="Title 5">
            <a:extLst>
              <a:ext uri="{FF2B5EF4-FFF2-40B4-BE49-F238E27FC236}">
                <a16:creationId xmlns:a16="http://schemas.microsoft.com/office/drawing/2014/main" id="{3F8D7648-7271-9C4B-4D29-D3132EAD7522}"/>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53D5271E-78FB-B083-1F66-E7A8E84538D1}"/>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0D27D3B2-CD34-35F8-75D1-E4FCDA824A7C}"/>
              </a:ext>
            </a:extLst>
          </p:cNvPr>
          <p:cNvSpPr txBox="1">
            <a:spLocks/>
          </p:cNvSpPr>
          <p:nvPr/>
        </p:nvSpPr>
        <p:spPr>
          <a:xfrm>
            <a:off x="579899" y="1226343"/>
            <a:ext cx="11049000" cy="5380197"/>
          </a:xfrm>
          <a:prstGeom prst="rect">
            <a:avLst/>
          </a:prstGeom>
        </p:spPr>
        <p:txBody>
          <a:bodyPr>
            <a:normAutofit fontScale="925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70000"/>
              </a:lnSpc>
            </a:pPr>
            <a:r>
              <a:rPr lang="en-US" sz="1600" b="1" i="1" dirty="0">
                <a:solidFill>
                  <a:srgbClr val="FF0000"/>
                </a:solidFill>
              </a:rPr>
              <a:t>RANGE</a:t>
            </a:r>
            <a:r>
              <a:rPr lang="en-US" sz="1600" b="1" i="1" dirty="0"/>
              <a:t> - This type of partitioning assigns rows to partitions based on column values falling within a given range. </a:t>
            </a:r>
          </a:p>
          <a:p>
            <a:pPr marL="469265" lvl="1" indent="-285750">
              <a:lnSpc>
                <a:spcPct val="170000"/>
              </a:lnSpc>
            </a:pPr>
            <a:r>
              <a:rPr lang="en-US" sz="1600" b="1" i="1" dirty="0">
                <a:solidFill>
                  <a:srgbClr val="FF0000"/>
                </a:solidFill>
              </a:rPr>
              <a:t>LIST</a:t>
            </a:r>
            <a:r>
              <a:rPr lang="en-US" sz="1600" b="1" i="1" dirty="0"/>
              <a:t> - Similar to partitioning by RANGE, except that the partition is selected based on columns matching one of a set of discrete values.</a:t>
            </a:r>
          </a:p>
          <a:p>
            <a:pPr marL="469265" lvl="1" indent="-285750">
              <a:lnSpc>
                <a:spcPct val="170000"/>
              </a:lnSpc>
            </a:pPr>
            <a:r>
              <a:rPr lang="en-US" sz="1600" b="1" i="1" dirty="0">
                <a:solidFill>
                  <a:srgbClr val="FF0000"/>
                </a:solidFill>
              </a:rPr>
              <a:t>COLUMNS</a:t>
            </a:r>
            <a:r>
              <a:rPr lang="en-US" sz="1600" b="1" i="1" dirty="0"/>
              <a:t> - Variants on RANGE and LIST partitioning. Enables the use of multiple columns in partitioning keys. </a:t>
            </a:r>
          </a:p>
          <a:p>
            <a:pPr marL="469265" lvl="1" indent="-285750">
              <a:lnSpc>
                <a:spcPct val="170000"/>
              </a:lnSpc>
            </a:pPr>
            <a:r>
              <a:rPr lang="en-US" sz="1600" b="1" i="1" dirty="0">
                <a:solidFill>
                  <a:srgbClr val="FF0000"/>
                </a:solidFill>
              </a:rPr>
              <a:t>HASH</a:t>
            </a:r>
            <a:r>
              <a:rPr lang="en-US" sz="1600" b="1" i="1" dirty="0"/>
              <a:t> - With this type, a partition is selected based on the value returned by a user-defined expression that operates on column values in rows to be inserted into the table. The function may consist of any expression valid in MySQL that yields an integer value. </a:t>
            </a:r>
          </a:p>
          <a:p>
            <a:pPr marL="469265" lvl="1" indent="-285750">
              <a:lnSpc>
                <a:spcPct val="170000"/>
              </a:lnSpc>
            </a:pPr>
            <a:r>
              <a:rPr lang="en-US" sz="1600" b="1" i="1" dirty="0">
                <a:solidFill>
                  <a:srgbClr val="FF0000"/>
                </a:solidFill>
              </a:rPr>
              <a:t>KEY</a:t>
            </a:r>
            <a:r>
              <a:rPr lang="en-US" sz="1600" b="1" i="1" dirty="0"/>
              <a:t> - This type of partitioning is similar to </a:t>
            </a:r>
            <a:r>
              <a:rPr lang="en-US" sz="1600" b="1" i="1" dirty="0">
                <a:solidFill>
                  <a:srgbClr val="FF0000"/>
                </a:solidFill>
              </a:rPr>
              <a:t>HASH</a:t>
            </a:r>
            <a:r>
              <a:rPr lang="en-US" sz="1600" b="1" i="1" dirty="0"/>
              <a:t>, except that only one or more columns to be evaluated are supplied, and the MySQL server provides its own hashing function. These columns can contain other than integer values, since the hashing function supplied by MySQL guarantees an integer result regardless of the column data type. </a:t>
            </a:r>
          </a:p>
          <a:p>
            <a:pPr marL="469265" lvl="1" indent="-285750">
              <a:lnSpc>
                <a:spcPct val="170000"/>
              </a:lnSpc>
            </a:pPr>
            <a:r>
              <a:rPr lang="en-US" sz="1600" b="1" i="1" u="sng" dirty="0" err="1">
                <a:solidFill>
                  <a:srgbClr val="FF0000"/>
                </a:solidFill>
              </a:rPr>
              <a:t>Subpartitioning</a:t>
            </a:r>
            <a:r>
              <a:rPr lang="en-US" sz="1600" b="1" i="1" dirty="0"/>
              <a:t> – Known as composite partitioning—is the further division of each partition in a partitioned table.</a:t>
            </a:r>
          </a:p>
        </p:txBody>
      </p:sp>
    </p:spTree>
    <p:extLst>
      <p:ext uri="{BB962C8B-B14F-4D97-AF65-F5344CB8AC3E}">
        <p14:creationId xmlns:p14="http://schemas.microsoft.com/office/powerpoint/2010/main" val="7077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down)">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down)">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0DEB4-D229-7C9E-F5B5-6D434D815860}"/>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765E5FB-2CF7-7F1E-111F-30F0B991C34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E755CD1A-8D8A-EEA9-9F9F-45C1706F4AC4}"/>
              </a:ext>
            </a:extLst>
          </p:cNvPr>
          <p:cNvSpPr>
            <a:spLocks noGrp="1"/>
          </p:cNvSpPr>
          <p:nvPr>
            <p:ph type="sldNum" sz="quarter" idx="12"/>
          </p:nvPr>
        </p:nvSpPr>
        <p:spPr/>
        <p:txBody>
          <a:bodyPr/>
          <a:lstStyle/>
          <a:p>
            <a:fld id="{345D60D9-5372-5F40-9443-0F9AE5BDC3C8}" type="slidenum">
              <a:rPr lang="en-US" smtClean="0"/>
              <a:pPr/>
              <a:t>38</a:t>
            </a:fld>
            <a:endParaRPr lang="en-US" dirty="0"/>
          </a:p>
        </p:txBody>
      </p:sp>
      <p:sp>
        <p:nvSpPr>
          <p:cNvPr id="5" name="Text Placeholder 7">
            <a:extLst>
              <a:ext uri="{FF2B5EF4-FFF2-40B4-BE49-F238E27FC236}">
                <a16:creationId xmlns:a16="http://schemas.microsoft.com/office/drawing/2014/main" id="{01B3C7C5-401B-FA12-8C26-8D3A787746AD}"/>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Storing</a:t>
            </a:r>
            <a:r>
              <a:rPr lang="it-IT" sz="2000" dirty="0"/>
              <a:t> Code in MySQL: Benefits</a:t>
            </a:r>
          </a:p>
          <a:p>
            <a:endParaRPr lang="it-IT" sz="2000" dirty="0"/>
          </a:p>
        </p:txBody>
      </p:sp>
      <p:sp>
        <p:nvSpPr>
          <p:cNvPr id="6" name="Title 5">
            <a:extLst>
              <a:ext uri="{FF2B5EF4-FFF2-40B4-BE49-F238E27FC236}">
                <a16:creationId xmlns:a16="http://schemas.microsoft.com/office/drawing/2014/main" id="{57889CB1-4D90-50DD-960F-2B119179C6F3}"/>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FD0CD627-5771-8B67-0C4B-52BA19225015}"/>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325C1860-5F85-6FA0-7CEC-43C32DA342E3}"/>
              </a:ext>
            </a:extLst>
          </p:cNvPr>
          <p:cNvSpPr txBox="1">
            <a:spLocks/>
          </p:cNvSpPr>
          <p:nvPr/>
        </p:nvSpPr>
        <p:spPr>
          <a:xfrm>
            <a:off x="725864" y="1176337"/>
            <a:ext cx="10687050" cy="5148263"/>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50000"/>
              </a:lnSpc>
            </a:pPr>
            <a:r>
              <a:rPr lang="en-US" sz="2000" b="1" i="1" dirty="0">
                <a:solidFill>
                  <a:srgbClr val="FF0000"/>
                </a:solidFill>
              </a:rPr>
              <a:t>Share</a:t>
            </a:r>
            <a:r>
              <a:rPr lang="en-US" sz="2000" b="1" i="1" dirty="0"/>
              <a:t> and </a:t>
            </a:r>
            <a:r>
              <a:rPr lang="en-US" sz="2000" b="1" i="1" dirty="0">
                <a:solidFill>
                  <a:srgbClr val="FF0000"/>
                </a:solidFill>
              </a:rPr>
              <a:t>reuse</a:t>
            </a:r>
            <a:r>
              <a:rPr lang="en-US" sz="2000" b="1" i="1" dirty="0"/>
              <a:t> code</a:t>
            </a:r>
          </a:p>
          <a:p>
            <a:pPr marL="469265" lvl="1" indent="-285750">
              <a:lnSpc>
                <a:spcPct val="150000"/>
              </a:lnSpc>
            </a:pPr>
            <a:r>
              <a:rPr lang="en-US" sz="2000" b="1" i="1" dirty="0"/>
              <a:t>Easier </a:t>
            </a:r>
            <a:r>
              <a:rPr lang="en-US" sz="2000" b="1" i="1" dirty="0">
                <a:solidFill>
                  <a:srgbClr val="FF0000"/>
                </a:solidFill>
              </a:rPr>
              <a:t>deployment</a:t>
            </a:r>
            <a:r>
              <a:rPr lang="en-US" sz="2000" b="1" i="1" dirty="0"/>
              <a:t> and </a:t>
            </a:r>
            <a:r>
              <a:rPr lang="en-US" sz="2000" b="1" i="1" dirty="0">
                <a:solidFill>
                  <a:srgbClr val="FF0000"/>
                </a:solidFill>
              </a:rPr>
              <a:t>maintenance</a:t>
            </a:r>
            <a:r>
              <a:rPr lang="en-US" sz="2000" b="1" i="1" dirty="0"/>
              <a:t> </a:t>
            </a:r>
          </a:p>
          <a:p>
            <a:pPr marL="469265" lvl="1" indent="-285750">
              <a:lnSpc>
                <a:spcPct val="150000"/>
              </a:lnSpc>
            </a:pPr>
            <a:r>
              <a:rPr lang="en-US" sz="2000" b="1" i="1" dirty="0">
                <a:solidFill>
                  <a:srgbClr val="FF0000"/>
                </a:solidFill>
              </a:rPr>
              <a:t>Stored procedures</a:t>
            </a:r>
            <a:r>
              <a:rPr lang="en-US" sz="2000" b="1" i="1" dirty="0"/>
              <a:t> are </a:t>
            </a:r>
            <a:r>
              <a:rPr lang="en-US" sz="2000" b="1" i="1" dirty="0">
                <a:solidFill>
                  <a:srgbClr val="FF0000"/>
                </a:solidFill>
              </a:rPr>
              <a:t>cached</a:t>
            </a:r>
            <a:r>
              <a:rPr lang="en-US" sz="2000" b="1" i="1" dirty="0"/>
              <a:t>, which </a:t>
            </a:r>
            <a:r>
              <a:rPr lang="en-US" sz="2000" b="1" i="1" dirty="0">
                <a:solidFill>
                  <a:srgbClr val="FF0000"/>
                </a:solidFill>
              </a:rPr>
              <a:t>lowers overhead</a:t>
            </a:r>
            <a:r>
              <a:rPr lang="en-US" sz="2000" b="1" i="1" dirty="0"/>
              <a:t> when a statement is </a:t>
            </a:r>
            <a:r>
              <a:rPr lang="en-US" sz="2000" b="1" i="1" dirty="0">
                <a:solidFill>
                  <a:srgbClr val="FF0000"/>
                </a:solidFill>
              </a:rPr>
              <a:t>executed repeatedly</a:t>
            </a:r>
          </a:p>
          <a:p>
            <a:pPr marL="469265" lvl="1" indent="-285750">
              <a:lnSpc>
                <a:spcPct val="150000"/>
              </a:lnSpc>
            </a:pPr>
            <a:r>
              <a:rPr lang="en-US" sz="2000" b="1" i="1" dirty="0"/>
              <a:t>Can be </a:t>
            </a:r>
            <a:r>
              <a:rPr lang="en-US" sz="2000" b="1" i="1" dirty="0">
                <a:solidFill>
                  <a:srgbClr val="FF0000"/>
                </a:solidFill>
              </a:rPr>
              <a:t>backed up </a:t>
            </a:r>
            <a:r>
              <a:rPr lang="en-US" sz="2000" b="1" i="1" dirty="0"/>
              <a:t>as part of the server</a:t>
            </a:r>
          </a:p>
          <a:p>
            <a:pPr marL="469265" lvl="1" indent="-285750">
              <a:lnSpc>
                <a:spcPct val="150000"/>
              </a:lnSpc>
            </a:pPr>
            <a:r>
              <a:rPr lang="en-US" sz="2000" b="1" i="1" dirty="0">
                <a:solidFill>
                  <a:srgbClr val="FF0000"/>
                </a:solidFill>
              </a:rPr>
              <a:t>Division of labor </a:t>
            </a:r>
            <a:r>
              <a:rPr lang="en-US" sz="2000" b="1" i="1" dirty="0"/>
              <a:t>between developers and database administrators </a:t>
            </a:r>
          </a:p>
          <a:p>
            <a:pPr marL="469265" lvl="1" indent="-285750">
              <a:lnSpc>
                <a:spcPct val="150000"/>
              </a:lnSpc>
            </a:pPr>
            <a:r>
              <a:rPr lang="en-US" sz="2000" b="1" i="1" dirty="0"/>
              <a:t>Use </a:t>
            </a:r>
            <a:r>
              <a:rPr lang="en-US" sz="2000" b="1" i="1" dirty="0">
                <a:solidFill>
                  <a:srgbClr val="FF0000"/>
                </a:solidFill>
              </a:rPr>
              <a:t>less bandwidth </a:t>
            </a:r>
          </a:p>
          <a:p>
            <a:pPr marL="469265" lvl="1" indent="-285750">
              <a:lnSpc>
                <a:spcPct val="150000"/>
              </a:lnSpc>
            </a:pPr>
            <a:r>
              <a:rPr lang="en-US" sz="2000" b="1" i="1" dirty="0"/>
              <a:t>Reduce </a:t>
            </a:r>
            <a:r>
              <a:rPr lang="en-US" sz="2000" b="1" i="1" dirty="0">
                <a:solidFill>
                  <a:srgbClr val="FF0000"/>
                </a:solidFill>
              </a:rPr>
              <a:t>latency</a:t>
            </a:r>
            <a:r>
              <a:rPr lang="en-US" sz="2000" b="1" i="1" dirty="0"/>
              <a:t> </a:t>
            </a:r>
          </a:p>
          <a:p>
            <a:pPr marL="469265" lvl="1" indent="-285750">
              <a:lnSpc>
                <a:spcPct val="150000"/>
              </a:lnSpc>
            </a:pPr>
            <a:r>
              <a:rPr lang="en-US" sz="2000" b="1" i="1" dirty="0"/>
              <a:t>More </a:t>
            </a:r>
            <a:r>
              <a:rPr lang="en-US" sz="2000" b="1" i="1" dirty="0">
                <a:solidFill>
                  <a:srgbClr val="FF0000"/>
                </a:solidFill>
              </a:rPr>
              <a:t>security advantages </a:t>
            </a:r>
            <a:endParaRPr lang="en-US" b="1" i="1" dirty="0">
              <a:solidFill>
                <a:srgbClr val="FF0000"/>
              </a:solidFill>
            </a:endParaRPr>
          </a:p>
        </p:txBody>
      </p:sp>
    </p:spTree>
    <p:extLst>
      <p:ext uri="{BB962C8B-B14F-4D97-AF65-F5344CB8AC3E}">
        <p14:creationId xmlns:p14="http://schemas.microsoft.com/office/powerpoint/2010/main" val="351220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down)">
                                      <p:cBhvr>
                                        <p:cTn id="21" dur="500"/>
                                        <p:tgtEl>
                                          <p:spTgt spid="2">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wipe(down)">
                                      <p:cBhvr>
                                        <p:cTn id="24" dur="500"/>
                                        <p:tgtEl>
                                          <p:spTgt spid="2">
                                            <p:txEl>
                                              <p:pRg st="5" end="5"/>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down)">
                                      <p:cBhvr>
                                        <p:cTn id="27" dur="500"/>
                                        <p:tgtEl>
                                          <p:spTgt spid="2">
                                            <p:txEl>
                                              <p:pRg st="6" end="6"/>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wipe(down)">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72AB2-B082-24C6-F197-A3644F7143A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1F24E3-59D3-96DE-6881-7A8ED8C0CB98}"/>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038955FB-D7AE-7115-1991-467523F7C254}"/>
              </a:ext>
            </a:extLst>
          </p:cNvPr>
          <p:cNvSpPr>
            <a:spLocks noGrp="1"/>
          </p:cNvSpPr>
          <p:nvPr>
            <p:ph type="sldNum" sz="quarter" idx="12"/>
          </p:nvPr>
        </p:nvSpPr>
        <p:spPr/>
        <p:txBody>
          <a:bodyPr/>
          <a:lstStyle/>
          <a:p>
            <a:fld id="{345D60D9-5372-5F40-9443-0F9AE5BDC3C8}" type="slidenum">
              <a:rPr lang="en-US" smtClean="0"/>
              <a:pPr/>
              <a:t>39</a:t>
            </a:fld>
            <a:endParaRPr lang="en-US" dirty="0"/>
          </a:p>
        </p:txBody>
      </p:sp>
      <p:sp>
        <p:nvSpPr>
          <p:cNvPr id="4" name="Title 3">
            <a:extLst>
              <a:ext uri="{FF2B5EF4-FFF2-40B4-BE49-F238E27FC236}">
                <a16:creationId xmlns:a16="http://schemas.microsoft.com/office/drawing/2014/main" id="{B18B12E1-36E4-DE8F-4C44-F49AA5F998F2}"/>
              </a:ext>
            </a:extLst>
          </p:cNvPr>
          <p:cNvSpPr>
            <a:spLocks noGrp="1"/>
          </p:cNvSpPr>
          <p:nvPr>
            <p:ph type="title"/>
          </p:nvPr>
        </p:nvSpPr>
        <p:spPr/>
        <p:txBody>
          <a:bodyPr/>
          <a:lstStyle/>
          <a:p>
            <a:r>
              <a:rPr lang="en-US" dirty="0"/>
              <a:t>Advanced MySQL Features  </a:t>
            </a:r>
          </a:p>
        </p:txBody>
      </p:sp>
      <p:sp>
        <p:nvSpPr>
          <p:cNvPr id="9" name="Espace réservé du texte 5">
            <a:extLst>
              <a:ext uri="{FF2B5EF4-FFF2-40B4-BE49-F238E27FC236}">
                <a16:creationId xmlns:a16="http://schemas.microsoft.com/office/drawing/2014/main" id="{1AB69D1C-A8A9-4F7C-D5AB-9D8480A362FE}"/>
              </a:ext>
            </a:extLst>
          </p:cNvPr>
          <p:cNvSpPr>
            <a:spLocks noGrp="1"/>
          </p:cNvSpPr>
          <p:nvPr>
            <p:ph type="body" sz="quarter" idx="33"/>
          </p:nvPr>
        </p:nvSpPr>
        <p:spPr>
          <a:xfrm>
            <a:off x="776689" y="4135193"/>
            <a:ext cx="10158984" cy="681251"/>
          </a:xfrm>
        </p:spPr>
        <p:txBody>
          <a:bodyPr/>
          <a:lstStyle/>
          <a:p>
            <a:r>
              <a:rPr lang="en-US" dirty="0"/>
              <a:t>Query Optimizer</a:t>
            </a:r>
          </a:p>
          <a:p>
            <a:endParaRPr lang="fr-FR" dirty="0"/>
          </a:p>
          <a:p>
            <a:endParaRPr lang="fr-FR" dirty="0"/>
          </a:p>
        </p:txBody>
      </p:sp>
    </p:spTree>
    <p:extLst>
      <p:ext uri="{BB962C8B-B14F-4D97-AF65-F5344CB8AC3E}">
        <p14:creationId xmlns:p14="http://schemas.microsoft.com/office/powerpoint/2010/main" val="38314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Agenda</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46"/>
          </p:nvPr>
        </p:nvSpPr>
        <p:spPr/>
        <p:txBody>
          <a:bodyPr/>
          <a:lstStyle/>
          <a:p>
            <a:r>
              <a:rPr lang="en-US" dirty="0"/>
              <a:t>Copyright © 2025 Oracle </a:t>
            </a: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4</a:t>
            </a:fld>
            <a:endParaRPr lang="en-US" dirty="0"/>
          </a:p>
        </p:txBody>
      </p:sp>
      <p:pic>
        <p:nvPicPr>
          <p:cNvPr id="8" name="Picture Placeholder 84">
            <a:extLst>
              <a:ext uri="{FF2B5EF4-FFF2-40B4-BE49-F238E27FC236}">
                <a16:creationId xmlns:a16="http://schemas.microsoft.com/office/drawing/2014/main" id="{A2A08868-72DB-0AD6-BC06-780BC5033C9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10435620" y="3476901"/>
            <a:ext cx="929788" cy="929788"/>
          </a:xfrm>
          <a:prstGeom prst="rect">
            <a:avLst/>
          </a:prstGeom>
        </p:spPr>
      </p:pic>
      <p:pic>
        <p:nvPicPr>
          <p:cNvPr id="10" name="Picture Placeholder 84">
            <a:extLst>
              <a:ext uri="{FF2B5EF4-FFF2-40B4-BE49-F238E27FC236}">
                <a16:creationId xmlns:a16="http://schemas.microsoft.com/office/drawing/2014/main" id="{CFE7CF03-AF20-794E-C9C9-162F5A086F2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5943350" y="3012007"/>
            <a:ext cx="929788" cy="929788"/>
          </a:xfrm>
          <a:prstGeom prst="rect">
            <a:avLst/>
          </a:prstGeom>
        </p:spPr>
      </p:pic>
      <p:sp>
        <p:nvSpPr>
          <p:cNvPr id="22" name="Content Placeholder 2">
            <a:extLst>
              <a:ext uri="{FF2B5EF4-FFF2-40B4-BE49-F238E27FC236}">
                <a16:creationId xmlns:a16="http://schemas.microsoft.com/office/drawing/2014/main" id="{1795EF5E-451E-EF3C-C3FA-107DFB19841F}"/>
              </a:ext>
            </a:extLst>
          </p:cNvPr>
          <p:cNvSpPr txBox="1">
            <a:spLocks/>
          </p:cNvSpPr>
          <p:nvPr/>
        </p:nvSpPr>
        <p:spPr>
          <a:xfrm>
            <a:off x="983083" y="2244393"/>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Profiling / Monitoring Performance</a:t>
            </a:r>
          </a:p>
          <a:p>
            <a:pPr indent="0">
              <a:buNone/>
            </a:pPr>
            <a:endParaRPr lang="fr-CH" dirty="0"/>
          </a:p>
          <a:p>
            <a:pPr indent="0">
              <a:buNone/>
            </a:pPr>
            <a:endParaRPr lang="fr-CH" dirty="0"/>
          </a:p>
        </p:txBody>
      </p:sp>
      <p:sp>
        <p:nvSpPr>
          <p:cNvPr id="14" name="Content Placeholder 2">
            <a:extLst>
              <a:ext uri="{FF2B5EF4-FFF2-40B4-BE49-F238E27FC236}">
                <a16:creationId xmlns:a16="http://schemas.microsoft.com/office/drawing/2014/main" id="{21C63E4D-DB02-9B2D-39A2-26FB44F7F623}"/>
              </a:ext>
            </a:extLst>
          </p:cNvPr>
          <p:cNvSpPr txBox="1">
            <a:spLocks/>
          </p:cNvSpPr>
          <p:nvPr/>
        </p:nvSpPr>
        <p:spPr>
          <a:xfrm>
            <a:off x="933583" y="1789431"/>
            <a:ext cx="5745379"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Benchmarking</a:t>
            </a:r>
          </a:p>
          <a:p>
            <a:pPr indent="0">
              <a:buNone/>
            </a:pPr>
            <a:endParaRPr lang="fr-CH" dirty="0"/>
          </a:p>
          <a:p>
            <a:pPr indent="0">
              <a:buNone/>
            </a:pPr>
            <a:endParaRPr lang="fr-CH" dirty="0"/>
          </a:p>
        </p:txBody>
      </p:sp>
      <p:sp>
        <p:nvSpPr>
          <p:cNvPr id="3" name="Content Placeholder 2">
            <a:extLst>
              <a:ext uri="{FF2B5EF4-FFF2-40B4-BE49-F238E27FC236}">
                <a16:creationId xmlns:a16="http://schemas.microsoft.com/office/drawing/2014/main" id="{AD4B0141-2F16-7F1F-D9DA-20CD5751DF3A}"/>
              </a:ext>
            </a:extLst>
          </p:cNvPr>
          <p:cNvSpPr txBox="1">
            <a:spLocks/>
          </p:cNvSpPr>
          <p:nvPr/>
        </p:nvSpPr>
        <p:spPr>
          <a:xfrm>
            <a:off x="1423492" y="3025412"/>
            <a:ext cx="5160187" cy="582263"/>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a:t>
            </a:r>
            <a:r>
              <a:rPr lang="fr-CH" sz="1600" dirty="0" err="1"/>
              <a:t>Schema</a:t>
            </a:r>
            <a:r>
              <a:rPr lang="fr-CH" sz="1600" dirty="0"/>
              <a:t> &amp; Data </a:t>
            </a:r>
            <a:r>
              <a:rPr lang="fr-CH" sz="1600" dirty="0" err="1"/>
              <a:t>Types,Indexes,Queries</a:t>
            </a:r>
            <a:endParaRPr lang="fr-CH" sz="1600" dirty="0"/>
          </a:p>
          <a:p>
            <a:pPr indent="0">
              <a:buNone/>
            </a:pPr>
            <a:endParaRPr lang="fr-CH" dirty="0"/>
          </a:p>
          <a:p>
            <a:pPr indent="0">
              <a:buNone/>
            </a:pPr>
            <a:endParaRPr lang="fr-CH" dirty="0"/>
          </a:p>
        </p:txBody>
      </p:sp>
      <p:sp>
        <p:nvSpPr>
          <p:cNvPr id="4" name="Content Placeholder 2">
            <a:extLst>
              <a:ext uri="{FF2B5EF4-FFF2-40B4-BE49-F238E27FC236}">
                <a16:creationId xmlns:a16="http://schemas.microsoft.com/office/drawing/2014/main" id="{A39DEB79-C2FC-694E-9819-6572A57E1E13}"/>
              </a:ext>
            </a:extLst>
          </p:cNvPr>
          <p:cNvSpPr txBox="1">
            <a:spLocks/>
          </p:cNvSpPr>
          <p:nvPr/>
        </p:nvSpPr>
        <p:spPr>
          <a:xfrm>
            <a:off x="983083" y="2609519"/>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a:t>
            </a:r>
            <a:r>
              <a:rPr lang="fr-CH" dirty="0" err="1"/>
              <a:t>Optimizations</a:t>
            </a:r>
            <a:r>
              <a:rPr lang="fr-CH" dirty="0"/>
              <a:t> :</a:t>
            </a:r>
          </a:p>
          <a:p>
            <a:pPr indent="0">
              <a:buNone/>
            </a:pPr>
            <a:r>
              <a:rPr lang="fr-CH" dirty="0"/>
              <a:t> </a:t>
            </a:r>
          </a:p>
          <a:p>
            <a:pPr indent="0">
              <a:buNone/>
            </a:pPr>
            <a:endParaRPr lang="fr-CH" dirty="0"/>
          </a:p>
          <a:p>
            <a:pPr indent="0">
              <a:buNone/>
            </a:pPr>
            <a:endParaRPr lang="fr-CH" dirty="0"/>
          </a:p>
          <a:p>
            <a:pPr indent="0">
              <a:buNone/>
            </a:pPr>
            <a:endParaRPr lang="fr-CH" dirty="0"/>
          </a:p>
        </p:txBody>
      </p:sp>
      <p:sp>
        <p:nvSpPr>
          <p:cNvPr id="9" name="Content Placeholder 2">
            <a:extLst>
              <a:ext uri="{FF2B5EF4-FFF2-40B4-BE49-F238E27FC236}">
                <a16:creationId xmlns:a16="http://schemas.microsoft.com/office/drawing/2014/main" id="{861FA3B0-FDF4-1472-14D6-908AC417F3AD}"/>
              </a:ext>
            </a:extLst>
          </p:cNvPr>
          <p:cNvSpPr txBox="1">
            <a:spLocks/>
          </p:cNvSpPr>
          <p:nvPr/>
        </p:nvSpPr>
        <p:spPr>
          <a:xfrm>
            <a:off x="1712951" y="3885071"/>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a:t>
            </a:r>
            <a:r>
              <a:rPr lang="fr-CH" sz="1600" dirty="0" err="1"/>
              <a:t>Partitioning</a:t>
            </a:r>
            <a:r>
              <a:rPr lang="fr-CH" sz="1600" dirty="0"/>
              <a:t>, </a:t>
            </a:r>
            <a:r>
              <a:rPr lang="fr-CH" sz="1600" dirty="0" err="1"/>
              <a:t>Stored</a:t>
            </a:r>
            <a:r>
              <a:rPr lang="fr-CH" sz="1600" dirty="0"/>
              <a:t> Code, </a:t>
            </a:r>
            <a:r>
              <a:rPr lang="fr-CH" sz="1600" dirty="0" err="1"/>
              <a:t>Query</a:t>
            </a:r>
            <a:r>
              <a:rPr lang="fr-CH" sz="1600" dirty="0"/>
              <a:t> </a:t>
            </a:r>
            <a:r>
              <a:rPr lang="fr-CH" sz="1600" dirty="0" err="1"/>
              <a:t>Optimizer</a:t>
            </a:r>
            <a:endParaRPr lang="fr-CH" sz="1600" dirty="0"/>
          </a:p>
          <a:p>
            <a:pPr indent="0">
              <a:buNone/>
            </a:pPr>
            <a:endParaRPr lang="fr-CH" dirty="0"/>
          </a:p>
          <a:p>
            <a:pPr indent="0">
              <a:buNone/>
            </a:pPr>
            <a:endParaRPr lang="fr-CH" dirty="0"/>
          </a:p>
          <a:p>
            <a:pPr indent="0">
              <a:buNone/>
            </a:pPr>
            <a:endParaRPr lang="fr-CH" dirty="0"/>
          </a:p>
        </p:txBody>
      </p:sp>
      <p:sp>
        <p:nvSpPr>
          <p:cNvPr id="11" name="Content Placeholder 2">
            <a:extLst>
              <a:ext uri="{FF2B5EF4-FFF2-40B4-BE49-F238E27FC236}">
                <a16:creationId xmlns:a16="http://schemas.microsoft.com/office/drawing/2014/main" id="{FAB701CA-E8BD-0A7B-26FD-75A9D37930C6}"/>
              </a:ext>
            </a:extLst>
          </p:cNvPr>
          <p:cNvSpPr txBox="1">
            <a:spLocks/>
          </p:cNvSpPr>
          <p:nvPr/>
        </p:nvSpPr>
        <p:spPr>
          <a:xfrm>
            <a:off x="983083" y="3476901"/>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Advanced MySQL </a:t>
            </a:r>
            <a:r>
              <a:rPr lang="fr-CH" dirty="0" err="1"/>
              <a:t>Features</a:t>
            </a:r>
            <a:endParaRPr lang="fr-CH" dirty="0"/>
          </a:p>
          <a:p>
            <a:pPr indent="0">
              <a:buNone/>
            </a:pPr>
            <a:endParaRPr lang="fr-CH" dirty="0"/>
          </a:p>
          <a:p>
            <a:pPr indent="0">
              <a:buNone/>
            </a:pPr>
            <a:endParaRPr lang="fr-CH" dirty="0"/>
          </a:p>
          <a:p>
            <a:pPr indent="0">
              <a:buNone/>
            </a:pPr>
            <a:endParaRPr lang="fr-CH" dirty="0"/>
          </a:p>
          <a:p>
            <a:pPr indent="0">
              <a:buNone/>
            </a:pPr>
            <a:endParaRPr lang="fr-CH" dirty="0"/>
          </a:p>
        </p:txBody>
      </p:sp>
      <p:sp>
        <p:nvSpPr>
          <p:cNvPr id="13" name="Content Placeholder 2">
            <a:extLst>
              <a:ext uri="{FF2B5EF4-FFF2-40B4-BE49-F238E27FC236}">
                <a16:creationId xmlns:a16="http://schemas.microsoft.com/office/drawing/2014/main" id="{61C5F04B-A13D-6B6E-439F-2C628546C94F}"/>
              </a:ext>
            </a:extLst>
          </p:cNvPr>
          <p:cNvSpPr txBox="1">
            <a:spLocks/>
          </p:cNvSpPr>
          <p:nvPr/>
        </p:nvSpPr>
        <p:spPr>
          <a:xfrm>
            <a:off x="983083" y="4454378"/>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MySQL Configuration File</a:t>
            </a:r>
          </a:p>
          <a:p>
            <a:pPr indent="0">
              <a:buNone/>
            </a:pPr>
            <a:endParaRPr lang="fr-CH" dirty="0"/>
          </a:p>
          <a:p>
            <a:pPr indent="0">
              <a:buNone/>
            </a:pPr>
            <a:endParaRPr lang="fr-CH" dirty="0"/>
          </a:p>
          <a:p>
            <a:pPr indent="0">
              <a:buNone/>
            </a:pPr>
            <a:endParaRPr lang="fr-CH" dirty="0"/>
          </a:p>
          <a:p>
            <a:pPr indent="0">
              <a:buNone/>
            </a:pPr>
            <a:endParaRPr lang="fr-CH" dirty="0"/>
          </a:p>
        </p:txBody>
      </p:sp>
      <p:sp>
        <p:nvSpPr>
          <p:cNvPr id="15" name="Content Placeholder 2">
            <a:extLst>
              <a:ext uri="{FF2B5EF4-FFF2-40B4-BE49-F238E27FC236}">
                <a16:creationId xmlns:a16="http://schemas.microsoft.com/office/drawing/2014/main" id="{1823E6CF-7B13-605B-4BA6-367A2CCA3182}"/>
              </a:ext>
            </a:extLst>
          </p:cNvPr>
          <p:cNvSpPr txBox="1">
            <a:spLocks/>
          </p:cNvSpPr>
          <p:nvPr/>
        </p:nvSpPr>
        <p:spPr>
          <a:xfrm>
            <a:off x="983083" y="4981289"/>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MySQL Server Hardware Configuration</a:t>
            </a:r>
          </a:p>
          <a:p>
            <a:pPr indent="0">
              <a:buNone/>
            </a:pPr>
            <a:endParaRPr lang="fr-CH" dirty="0"/>
          </a:p>
          <a:p>
            <a:pPr indent="0">
              <a:buNone/>
            </a:pPr>
            <a:endParaRPr lang="fr-CH" dirty="0"/>
          </a:p>
          <a:p>
            <a:pPr indent="0">
              <a:buNone/>
            </a:pPr>
            <a:endParaRPr lang="fr-CH" dirty="0"/>
          </a:p>
        </p:txBody>
      </p:sp>
      <p:pic>
        <p:nvPicPr>
          <p:cNvPr id="16" name="Image 15">
            <a:extLst>
              <a:ext uri="{FF2B5EF4-FFF2-40B4-BE49-F238E27FC236}">
                <a16:creationId xmlns:a16="http://schemas.microsoft.com/office/drawing/2014/main" id="{63A2E822-27FC-DFD4-79FD-452EFC0DF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3631" y="678495"/>
            <a:ext cx="5206701" cy="5206701"/>
          </a:xfrm>
          <a:prstGeom prst="rect">
            <a:avLst/>
          </a:prstGeom>
        </p:spPr>
      </p:pic>
    </p:spTree>
    <p:extLst>
      <p:ext uri="{BB962C8B-B14F-4D97-AF65-F5344CB8AC3E}">
        <p14:creationId xmlns:p14="http://schemas.microsoft.com/office/powerpoint/2010/main" val="188673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411CB-C355-CD65-4C2B-E13E55007F78}"/>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8BAFC83-4311-DBCC-2B0B-75F8445E3BBE}"/>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6D21A961-2FDF-F34F-F461-D924C5F9CA1A}"/>
              </a:ext>
            </a:extLst>
          </p:cNvPr>
          <p:cNvSpPr>
            <a:spLocks noGrp="1"/>
          </p:cNvSpPr>
          <p:nvPr>
            <p:ph type="sldNum" sz="quarter" idx="12"/>
          </p:nvPr>
        </p:nvSpPr>
        <p:spPr/>
        <p:txBody>
          <a:bodyPr/>
          <a:lstStyle/>
          <a:p>
            <a:fld id="{345D60D9-5372-5F40-9443-0F9AE5BDC3C8}" type="slidenum">
              <a:rPr lang="en-US" smtClean="0"/>
              <a:pPr/>
              <a:t>40</a:t>
            </a:fld>
            <a:endParaRPr lang="en-US" dirty="0"/>
          </a:p>
        </p:txBody>
      </p:sp>
      <p:sp>
        <p:nvSpPr>
          <p:cNvPr id="5" name="Text Placeholder 7">
            <a:extLst>
              <a:ext uri="{FF2B5EF4-FFF2-40B4-BE49-F238E27FC236}">
                <a16:creationId xmlns:a16="http://schemas.microsoft.com/office/drawing/2014/main" id="{251544D3-C1D6-BB36-5993-C544F712FFAF}"/>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Query </a:t>
            </a:r>
            <a:r>
              <a:rPr lang="it-IT" sz="2000" dirty="0" err="1"/>
              <a:t>Optimizer</a:t>
            </a:r>
            <a:endParaRPr lang="it-IT" sz="2000" dirty="0"/>
          </a:p>
        </p:txBody>
      </p:sp>
      <p:sp>
        <p:nvSpPr>
          <p:cNvPr id="6" name="Title 5">
            <a:extLst>
              <a:ext uri="{FF2B5EF4-FFF2-40B4-BE49-F238E27FC236}">
                <a16:creationId xmlns:a16="http://schemas.microsoft.com/office/drawing/2014/main" id="{56EB46AE-9B55-88A1-AD68-5117CC358B3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171C804A-C039-3E66-A898-25DE0D8094A2}"/>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6A337131-D1AC-13DC-6467-DC8195B7987B}"/>
              </a:ext>
            </a:extLst>
          </p:cNvPr>
          <p:cNvSpPr txBox="1">
            <a:spLocks/>
          </p:cNvSpPr>
          <p:nvPr/>
        </p:nvSpPr>
        <p:spPr>
          <a:xfrm>
            <a:off x="742950" y="1460605"/>
            <a:ext cx="10687050" cy="4972049"/>
          </a:xfrm>
          <a:prstGeom prst="rect">
            <a:avLst/>
          </a:prstGeom>
        </p:spPr>
        <p:txBody>
          <a:bodyPr>
            <a:normAutofit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50000"/>
              </a:lnSpc>
            </a:pPr>
            <a:r>
              <a:rPr lang="en-US" sz="2000" b="1" i="1" dirty="0">
                <a:solidFill>
                  <a:srgbClr val="FF0000"/>
                </a:solidFill>
              </a:rPr>
              <a:t>Query Plan Evaluation</a:t>
            </a:r>
          </a:p>
          <a:p>
            <a:pPr marL="469265" lvl="1" indent="-285750">
              <a:lnSpc>
                <a:spcPct val="150000"/>
              </a:lnSpc>
            </a:pPr>
            <a:r>
              <a:rPr lang="en-US" sz="2000" b="1" i="1" dirty="0">
                <a:solidFill>
                  <a:srgbClr val="FF0000"/>
                </a:solidFill>
              </a:rPr>
              <a:t>Switchable Optimizations</a:t>
            </a:r>
          </a:p>
          <a:p>
            <a:pPr marL="652145" lvl="2" indent="-285750">
              <a:lnSpc>
                <a:spcPct val="150000"/>
              </a:lnSpc>
            </a:pPr>
            <a:r>
              <a:rPr lang="en-US" sz="2000" b="1" i="1" dirty="0"/>
              <a:t>The </a:t>
            </a:r>
            <a:r>
              <a:rPr lang="en-US" sz="2000" b="1" i="1" dirty="0" err="1"/>
              <a:t>optimizer_switch</a:t>
            </a:r>
            <a:r>
              <a:rPr lang="en-US" sz="2000" b="1" i="1" dirty="0"/>
              <a:t> system variable enables control over optimizer behavior. </a:t>
            </a:r>
          </a:p>
          <a:p>
            <a:pPr marL="469265" lvl="1" indent="-285750">
              <a:lnSpc>
                <a:spcPct val="150000"/>
              </a:lnSpc>
            </a:pPr>
            <a:r>
              <a:rPr lang="en-US" sz="2000" b="1" i="1" dirty="0">
                <a:solidFill>
                  <a:srgbClr val="FF0000"/>
                </a:solidFill>
              </a:rPr>
              <a:t>Optimizer Hints</a:t>
            </a:r>
          </a:p>
          <a:p>
            <a:pPr marL="652145" lvl="2" indent="-285750">
              <a:lnSpc>
                <a:spcPct val="150000"/>
              </a:lnSpc>
            </a:pPr>
            <a:r>
              <a:rPr lang="en-US" sz="2000" b="1" i="1" dirty="0"/>
              <a:t>Another way to control the optimizer is by using optimizer hints, which can be specified within individual statements. </a:t>
            </a:r>
            <a:br>
              <a:rPr lang="en-US" sz="2000" b="1" i="1" dirty="0"/>
            </a:br>
            <a:r>
              <a:rPr lang="en-US" sz="2000" b="1" i="1" dirty="0">
                <a:solidFill>
                  <a:srgbClr val="0177AB"/>
                </a:solidFill>
                <a:latin typeface="Courier New" panose="02070309020205020404" pitchFamily="49" charset="0"/>
                <a:cs typeface="Courier New" panose="02070309020205020404" pitchFamily="49" charset="0"/>
              </a:rPr>
              <a:t>SELECT</a:t>
            </a:r>
            <a:r>
              <a:rPr lang="en-US" sz="2000" b="1" i="1" dirty="0">
                <a:latin typeface="Courier New" panose="02070309020205020404" pitchFamily="49" charset="0"/>
                <a:cs typeface="Courier New" panose="02070309020205020404" pitchFamily="49" charset="0"/>
              </a:rPr>
              <a:t> /*+ NO_RANGE_OPTIMIZATION(t3 PRIMARY, f2_idx) */ f1 </a:t>
            </a:r>
            <a:r>
              <a:rPr lang="en-US" sz="2000" b="1" i="1" dirty="0">
                <a:solidFill>
                  <a:srgbClr val="0177AB"/>
                </a:solidFill>
                <a:latin typeface="Courier New" panose="02070309020205020404" pitchFamily="49" charset="0"/>
                <a:cs typeface="Courier New" panose="02070309020205020404" pitchFamily="49" charset="0"/>
              </a:rPr>
              <a:t>FROM</a:t>
            </a:r>
            <a:r>
              <a:rPr lang="en-US" sz="2000" b="1" i="1" dirty="0">
                <a:latin typeface="Courier New" panose="02070309020205020404" pitchFamily="49" charset="0"/>
                <a:cs typeface="Courier New" panose="02070309020205020404" pitchFamily="49" charset="0"/>
              </a:rPr>
              <a:t> t3 </a:t>
            </a:r>
            <a:r>
              <a:rPr lang="en-US" sz="2000" b="1" i="1" dirty="0">
                <a:solidFill>
                  <a:srgbClr val="0177AB"/>
                </a:solidFill>
                <a:latin typeface="Courier New" panose="02070309020205020404" pitchFamily="49" charset="0"/>
                <a:cs typeface="Courier New" panose="02070309020205020404" pitchFamily="49" charset="0"/>
              </a:rPr>
              <a:t>WHERE</a:t>
            </a:r>
            <a:r>
              <a:rPr lang="en-US" sz="2000" b="1" i="1" dirty="0">
                <a:latin typeface="Courier New" panose="02070309020205020404" pitchFamily="49" charset="0"/>
                <a:cs typeface="Courier New" panose="02070309020205020404" pitchFamily="49" charset="0"/>
              </a:rPr>
              <a:t> f1 </a:t>
            </a:r>
            <a:r>
              <a:rPr lang="en-US" sz="2000" b="1" i="1" dirty="0">
                <a:solidFill>
                  <a:srgbClr val="0177AB"/>
                </a:solidFill>
                <a:latin typeface="Courier New" panose="02070309020205020404" pitchFamily="49" charset="0"/>
                <a:cs typeface="Courier New" panose="02070309020205020404" pitchFamily="49" charset="0"/>
              </a:rPr>
              <a:t>&gt;</a:t>
            </a:r>
            <a:r>
              <a:rPr lang="en-US" sz="2000" b="1" i="1" dirty="0">
                <a:latin typeface="Courier New" panose="02070309020205020404" pitchFamily="49" charset="0"/>
                <a:cs typeface="Courier New" panose="02070309020205020404" pitchFamily="49" charset="0"/>
              </a:rPr>
              <a:t> 30 </a:t>
            </a:r>
            <a:r>
              <a:rPr lang="en-US" sz="2000" b="1" i="1" dirty="0">
                <a:solidFill>
                  <a:srgbClr val="0177AB"/>
                </a:solidFill>
                <a:latin typeface="Courier New" panose="02070309020205020404" pitchFamily="49" charset="0"/>
                <a:cs typeface="Courier New" panose="02070309020205020404" pitchFamily="49" charset="0"/>
              </a:rPr>
              <a:t>AND</a:t>
            </a:r>
            <a:r>
              <a:rPr lang="en-US" sz="2000" b="1" i="1" dirty="0">
                <a:latin typeface="Courier New" panose="02070309020205020404" pitchFamily="49" charset="0"/>
                <a:cs typeface="Courier New" panose="02070309020205020404" pitchFamily="49" charset="0"/>
              </a:rPr>
              <a:t> f1 </a:t>
            </a:r>
            <a:r>
              <a:rPr lang="en-US" sz="2000" b="1" i="1" dirty="0">
                <a:solidFill>
                  <a:srgbClr val="0177AB"/>
                </a:solidFill>
                <a:latin typeface="Courier New" panose="02070309020205020404" pitchFamily="49" charset="0"/>
                <a:cs typeface="Courier New" panose="02070309020205020404" pitchFamily="49" charset="0"/>
              </a:rPr>
              <a:t>&lt;</a:t>
            </a:r>
            <a:r>
              <a:rPr lang="en-US" sz="2000" b="1" i="1" dirty="0">
                <a:latin typeface="Courier New" panose="02070309020205020404" pitchFamily="49" charset="0"/>
                <a:cs typeface="Courier New" panose="02070309020205020404" pitchFamily="49" charset="0"/>
              </a:rPr>
              <a:t> 33</a:t>
            </a:r>
            <a:endParaRPr lang="en-US" sz="2000" b="1" i="1" dirty="0"/>
          </a:p>
          <a:p>
            <a:pPr marL="469265" lvl="1" indent="-285750">
              <a:lnSpc>
                <a:spcPct val="150000"/>
              </a:lnSpc>
            </a:pPr>
            <a:r>
              <a:rPr lang="en-US" sz="2000" b="1" i="1" dirty="0">
                <a:solidFill>
                  <a:srgbClr val="FF0000"/>
                </a:solidFill>
              </a:rPr>
              <a:t>Index Hints</a:t>
            </a:r>
          </a:p>
          <a:p>
            <a:pPr marL="469265" lvl="1" indent="-285750">
              <a:lnSpc>
                <a:spcPct val="150000"/>
              </a:lnSpc>
            </a:pPr>
            <a:r>
              <a:rPr lang="en-US" sz="2000" b="1" i="1" dirty="0">
                <a:solidFill>
                  <a:srgbClr val="FF0000"/>
                </a:solidFill>
              </a:rPr>
              <a:t>Statistics </a:t>
            </a:r>
          </a:p>
        </p:txBody>
      </p:sp>
    </p:spTree>
    <p:extLst>
      <p:ext uri="{BB962C8B-B14F-4D97-AF65-F5344CB8AC3E}">
        <p14:creationId xmlns:p14="http://schemas.microsoft.com/office/powerpoint/2010/main" val="263649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D90AC-7C6A-0368-2421-1FC19AFECF97}"/>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40A64CB5-B10C-AC44-C0AA-D80781067147}"/>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C80E3F8F-F514-F27E-A33E-51BAE1D06574}"/>
              </a:ext>
            </a:extLst>
          </p:cNvPr>
          <p:cNvSpPr>
            <a:spLocks noGrp="1"/>
          </p:cNvSpPr>
          <p:nvPr>
            <p:ph type="sldNum" sz="quarter" idx="12"/>
          </p:nvPr>
        </p:nvSpPr>
        <p:spPr/>
        <p:txBody>
          <a:bodyPr/>
          <a:lstStyle/>
          <a:p>
            <a:fld id="{345D60D9-5372-5F40-9443-0F9AE5BDC3C8}" type="slidenum">
              <a:rPr lang="en-US" smtClean="0"/>
              <a:pPr/>
              <a:t>41</a:t>
            </a:fld>
            <a:endParaRPr lang="en-US" dirty="0"/>
          </a:p>
        </p:txBody>
      </p:sp>
      <p:sp>
        <p:nvSpPr>
          <p:cNvPr id="5" name="Text Placeholder 7">
            <a:extLst>
              <a:ext uri="{FF2B5EF4-FFF2-40B4-BE49-F238E27FC236}">
                <a16:creationId xmlns:a16="http://schemas.microsoft.com/office/drawing/2014/main" id="{1E280D75-8DB5-4934-C913-11A3C518AFA6}"/>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Query </a:t>
            </a:r>
            <a:r>
              <a:rPr lang="it-IT" sz="2000" dirty="0" err="1"/>
              <a:t>Optimizer</a:t>
            </a:r>
            <a:r>
              <a:rPr lang="it-IT" sz="2000" dirty="0"/>
              <a:t>: Query Plan Evaluation</a:t>
            </a:r>
          </a:p>
        </p:txBody>
      </p:sp>
      <p:sp>
        <p:nvSpPr>
          <p:cNvPr id="6" name="Title 5">
            <a:extLst>
              <a:ext uri="{FF2B5EF4-FFF2-40B4-BE49-F238E27FC236}">
                <a16:creationId xmlns:a16="http://schemas.microsoft.com/office/drawing/2014/main" id="{E79B0C59-C702-CE5B-9D3C-81916E22D6B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D18BA458-7ABB-7F29-4D06-E1A8E05CFE23}"/>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07DBDDE6-C451-6912-FE32-037AE02E21A1}"/>
              </a:ext>
            </a:extLst>
          </p:cNvPr>
          <p:cNvSpPr txBox="1">
            <a:spLocks/>
          </p:cNvSpPr>
          <p:nvPr/>
        </p:nvSpPr>
        <p:spPr>
          <a:xfrm>
            <a:off x="638433" y="1497676"/>
            <a:ext cx="10687050" cy="4972049"/>
          </a:xfrm>
          <a:prstGeom prst="rect">
            <a:avLst/>
          </a:prstGeom>
        </p:spPr>
        <p:txBody>
          <a:bodyPr>
            <a:normAutofit fontScale="92500" lnSpcReduction="2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50000"/>
              </a:lnSpc>
            </a:pPr>
            <a:r>
              <a:rPr lang="en-US" sz="2000" b="1" i="1" dirty="0"/>
              <a:t>The </a:t>
            </a:r>
            <a:r>
              <a:rPr lang="en-US" sz="2000" b="1" i="1" dirty="0" err="1">
                <a:solidFill>
                  <a:srgbClr val="FF0000"/>
                </a:solidFill>
              </a:rPr>
              <a:t>optimizer_prune_level</a:t>
            </a:r>
            <a:r>
              <a:rPr lang="en-US" sz="2000" b="1" i="1" dirty="0"/>
              <a:t> variable tells the optimizer to skip certain plans based on estimates of the number of rows accessed for each table.</a:t>
            </a:r>
          </a:p>
          <a:p>
            <a:pPr marL="469265" lvl="1" indent="-285750">
              <a:lnSpc>
                <a:spcPct val="150000"/>
              </a:lnSpc>
            </a:pPr>
            <a:r>
              <a:rPr lang="en-US" sz="2000" b="1" i="1" dirty="0"/>
              <a:t>The </a:t>
            </a:r>
            <a:r>
              <a:rPr lang="en-US" sz="2000" b="1" i="1" dirty="0" err="1">
                <a:solidFill>
                  <a:srgbClr val="FF0000"/>
                </a:solidFill>
              </a:rPr>
              <a:t>optimizer_search_depth</a:t>
            </a:r>
            <a:r>
              <a:rPr lang="en-US" sz="2000" b="1" i="1" dirty="0">
                <a:solidFill>
                  <a:srgbClr val="FF0000"/>
                </a:solidFill>
              </a:rPr>
              <a:t> </a:t>
            </a:r>
            <a:r>
              <a:rPr lang="en-US" sz="2000" b="1" i="1" dirty="0"/>
              <a:t>variable tells how far into the “future” of each incomplete plan the optimizer should look to evaluate whether it should be expanded further. Smaller values of </a:t>
            </a:r>
            <a:r>
              <a:rPr lang="en-US" sz="2000" b="1" i="1" dirty="0" err="1">
                <a:solidFill>
                  <a:srgbClr val="FF0000"/>
                </a:solidFill>
              </a:rPr>
              <a:t>optimizer_search_depth</a:t>
            </a:r>
            <a:r>
              <a:rPr lang="en-US" sz="2000" b="1" i="1" dirty="0">
                <a:solidFill>
                  <a:srgbClr val="FF0000"/>
                </a:solidFill>
              </a:rPr>
              <a:t> </a:t>
            </a:r>
            <a:r>
              <a:rPr lang="en-US" sz="2000" b="1" i="1" dirty="0"/>
              <a:t>may result in orders of magnitude smaller query compilation times.</a:t>
            </a:r>
          </a:p>
          <a:p>
            <a:pPr marL="469265" lvl="1" indent="-285750">
              <a:lnSpc>
                <a:spcPct val="150000"/>
              </a:lnSpc>
            </a:pPr>
            <a:r>
              <a:rPr lang="en-US" sz="2000" b="1" i="1" dirty="0"/>
              <a:t>For example, queries with 12, 13, or more tables may easily require hours and even days to compile if </a:t>
            </a:r>
            <a:r>
              <a:rPr lang="en-US" sz="2000" b="1" i="1" dirty="0" err="1">
                <a:solidFill>
                  <a:srgbClr val="FF0000"/>
                </a:solidFill>
              </a:rPr>
              <a:t>optimizer_search_depth</a:t>
            </a:r>
            <a:r>
              <a:rPr lang="en-US" sz="2000" b="1" i="1" dirty="0">
                <a:solidFill>
                  <a:srgbClr val="FF0000"/>
                </a:solidFill>
              </a:rPr>
              <a:t> </a:t>
            </a:r>
            <a:r>
              <a:rPr lang="en-US" sz="2000" b="1" i="1" dirty="0"/>
              <a:t>is close to the number of tables in the query. </a:t>
            </a:r>
          </a:p>
          <a:p>
            <a:pPr marL="469265" lvl="1" indent="-285750">
              <a:lnSpc>
                <a:spcPct val="150000"/>
              </a:lnSpc>
            </a:pPr>
            <a:r>
              <a:rPr lang="en-US" sz="2000" b="1" i="1" dirty="0"/>
              <a:t>At the same time, if compiled with </a:t>
            </a:r>
            <a:r>
              <a:rPr lang="en-US" sz="2000" b="1" i="1" dirty="0" err="1">
                <a:solidFill>
                  <a:srgbClr val="FF0000"/>
                </a:solidFill>
              </a:rPr>
              <a:t>optimizer_search_depth</a:t>
            </a:r>
            <a:r>
              <a:rPr lang="en-US" sz="2000" b="1" i="1" dirty="0">
                <a:solidFill>
                  <a:srgbClr val="FF0000"/>
                </a:solidFill>
              </a:rPr>
              <a:t> </a:t>
            </a:r>
            <a:r>
              <a:rPr lang="en-US" sz="2000" b="1" i="1" dirty="0"/>
              <a:t>equal to 3 or 4, the optimizer may compile in less than a minute for the same query. If you are unsure of what a reasonable value is for </a:t>
            </a:r>
            <a:r>
              <a:rPr lang="en-US" sz="2000" b="1" i="1" dirty="0" err="1"/>
              <a:t>optimizer_search_depth</a:t>
            </a:r>
            <a:r>
              <a:rPr lang="en-US" sz="2000" b="1" i="1" dirty="0"/>
              <a:t>, this variable can be set to 0 to tell the optimizer to determine the value automatically.</a:t>
            </a:r>
          </a:p>
        </p:txBody>
      </p:sp>
    </p:spTree>
    <p:extLst>
      <p:ext uri="{BB962C8B-B14F-4D97-AF65-F5344CB8AC3E}">
        <p14:creationId xmlns:p14="http://schemas.microsoft.com/office/powerpoint/2010/main" val="1088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down)">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down)">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B9165-C594-91CE-3DD0-1C8944E20578}"/>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7633F97-A31B-C565-35B2-33380281B8D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4142D271-872A-857C-7ED2-46B7BF2B9293}"/>
              </a:ext>
            </a:extLst>
          </p:cNvPr>
          <p:cNvSpPr>
            <a:spLocks noGrp="1"/>
          </p:cNvSpPr>
          <p:nvPr>
            <p:ph type="sldNum" sz="quarter" idx="12"/>
          </p:nvPr>
        </p:nvSpPr>
        <p:spPr/>
        <p:txBody>
          <a:bodyPr/>
          <a:lstStyle/>
          <a:p>
            <a:fld id="{345D60D9-5372-5F40-9443-0F9AE5BDC3C8}" type="slidenum">
              <a:rPr lang="en-US" smtClean="0"/>
              <a:pPr/>
              <a:t>42</a:t>
            </a:fld>
            <a:endParaRPr lang="en-US" dirty="0"/>
          </a:p>
        </p:txBody>
      </p:sp>
      <p:sp>
        <p:nvSpPr>
          <p:cNvPr id="5" name="Text Placeholder 7">
            <a:extLst>
              <a:ext uri="{FF2B5EF4-FFF2-40B4-BE49-F238E27FC236}">
                <a16:creationId xmlns:a16="http://schemas.microsoft.com/office/drawing/2014/main" id="{EDE75F5A-3C07-E17B-3CD9-A752A2187308}"/>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Query </a:t>
            </a:r>
            <a:r>
              <a:rPr lang="it-IT" sz="2000" dirty="0" err="1"/>
              <a:t>Optimizer</a:t>
            </a:r>
            <a:r>
              <a:rPr lang="it-IT" sz="2000" dirty="0"/>
              <a:t>: </a:t>
            </a:r>
            <a:r>
              <a:rPr lang="it-IT" sz="2000" dirty="0" err="1"/>
              <a:t>Switchable</a:t>
            </a:r>
            <a:r>
              <a:rPr lang="it-IT" sz="2000" dirty="0"/>
              <a:t> </a:t>
            </a:r>
            <a:r>
              <a:rPr lang="it-IT" sz="2000" dirty="0" err="1"/>
              <a:t>Optimizations</a:t>
            </a:r>
            <a:endParaRPr lang="it-IT" sz="2000" dirty="0"/>
          </a:p>
        </p:txBody>
      </p:sp>
      <p:sp>
        <p:nvSpPr>
          <p:cNvPr id="6" name="Title 5">
            <a:extLst>
              <a:ext uri="{FF2B5EF4-FFF2-40B4-BE49-F238E27FC236}">
                <a16:creationId xmlns:a16="http://schemas.microsoft.com/office/drawing/2014/main" id="{01AB8872-1F91-9C0A-EEFA-E66752D4E93C}"/>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978F14EF-3E4C-ACBE-5DAD-9786761913F6}"/>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539CF84F-D8C1-DE25-041C-C8EDE6E8A57A}"/>
              </a:ext>
            </a:extLst>
          </p:cNvPr>
          <p:cNvSpPr txBox="1">
            <a:spLocks/>
          </p:cNvSpPr>
          <p:nvPr/>
        </p:nvSpPr>
        <p:spPr>
          <a:xfrm>
            <a:off x="762000" y="1609724"/>
            <a:ext cx="10687050"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r>
              <a:rPr lang="en-US" sz="2000" b="1" i="1" dirty="0"/>
              <a:t>The </a:t>
            </a:r>
            <a:r>
              <a:rPr lang="en-US" sz="2000" b="1" i="1" dirty="0" err="1">
                <a:solidFill>
                  <a:srgbClr val="FF0000"/>
                </a:solidFill>
              </a:rPr>
              <a:t>optimizer_switch</a:t>
            </a:r>
            <a:r>
              <a:rPr lang="en-US" sz="2000" b="1" i="1" dirty="0"/>
              <a:t> system variable enables control over optimizer behavior. Its value is a set of flags, each of which has a value of on or off to indicate whether the corresponding optimizer behavior is enabled or disabled.</a:t>
            </a:r>
          </a:p>
          <a:p>
            <a:pPr marL="469265" lvl="1" indent="-285750"/>
            <a:endParaRPr lang="en-US" sz="2000" b="1" i="1" dirty="0"/>
          </a:p>
          <a:p>
            <a:pPr marL="469265" lvl="1" indent="-285750"/>
            <a:r>
              <a:rPr lang="en-US" sz="2000" b="1" i="1" dirty="0"/>
              <a:t>This variable has global and session values and can be changed at runtime. </a:t>
            </a:r>
          </a:p>
          <a:p>
            <a:pPr marL="469265" lvl="1" indent="-285750"/>
            <a:endParaRPr lang="en-US" sz="2000" b="1" i="1" dirty="0"/>
          </a:p>
          <a:p>
            <a:pPr marL="469265" lvl="1" indent="-285750"/>
            <a:r>
              <a:rPr lang="en-US" sz="2000" b="1" i="1" dirty="0"/>
              <a:t>The global default can be set at server startup.</a:t>
            </a:r>
          </a:p>
        </p:txBody>
      </p:sp>
    </p:spTree>
    <p:extLst>
      <p:ext uri="{BB962C8B-B14F-4D97-AF65-F5344CB8AC3E}">
        <p14:creationId xmlns:p14="http://schemas.microsoft.com/office/powerpoint/2010/main" val="37056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1519A-082F-A469-B26A-8054E953DEE8}"/>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4A0808D-EE81-02E9-DE10-EA15DE92840F}"/>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11382C68-D20C-0D98-0E76-691B7ABD997F}"/>
              </a:ext>
            </a:extLst>
          </p:cNvPr>
          <p:cNvSpPr>
            <a:spLocks noGrp="1"/>
          </p:cNvSpPr>
          <p:nvPr>
            <p:ph type="sldNum" sz="quarter" idx="12"/>
          </p:nvPr>
        </p:nvSpPr>
        <p:spPr/>
        <p:txBody>
          <a:bodyPr/>
          <a:lstStyle/>
          <a:p>
            <a:fld id="{345D60D9-5372-5F40-9443-0F9AE5BDC3C8}" type="slidenum">
              <a:rPr lang="en-US" smtClean="0"/>
              <a:pPr/>
              <a:t>43</a:t>
            </a:fld>
            <a:endParaRPr lang="en-US" dirty="0"/>
          </a:p>
        </p:txBody>
      </p:sp>
      <p:sp>
        <p:nvSpPr>
          <p:cNvPr id="5" name="Text Placeholder 7">
            <a:extLst>
              <a:ext uri="{FF2B5EF4-FFF2-40B4-BE49-F238E27FC236}">
                <a16:creationId xmlns:a16="http://schemas.microsoft.com/office/drawing/2014/main" id="{4ABBACD8-E9DF-585B-BADA-8E771F21C0CF}"/>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Query </a:t>
            </a:r>
            <a:r>
              <a:rPr lang="it-IT" sz="2000" dirty="0" err="1"/>
              <a:t>Optimizer</a:t>
            </a:r>
            <a:r>
              <a:rPr lang="it-IT" sz="2000" dirty="0"/>
              <a:t>: </a:t>
            </a:r>
            <a:r>
              <a:rPr lang="it-IT" sz="2000" dirty="0" err="1"/>
              <a:t>Switchable</a:t>
            </a:r>
            <a:r>
              <a:rPr lang="it-IT" sz="2000" dirty="0"/>
              <a:t> </a:t>
            </a:r>
            <a:r>
              <a:rPr lang="it-IT" sz="2000" dirty="0" err="1"/>
              <a:t>Optimizations</a:t>
            </a:r>
            <a:endParaRPr lang="it-IT" sz="2000" dirty="0"/>
          </a:p>
        </p:txBody>
      </p:sp>
      <p:sp>
        <p:nvSpPr>
          <p:cNvPr id="6" name="Title 5">
            <a:extLst>
              <a:ext uri="{FF2B5EF4-FFF2-40B4-BE49-F238E27FC236}">
                <a16:creationId xmlns:a16="http://schemas.microsoft.com/office/drawing/2014/main" id="{0B339A38-428E-8597-4995-CDAA40A1F848}"/>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EBD0F9F5-36D4-8136-134A-1E1F553A93C2}"/>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1847B4DA-7182-C74E-6AA5-6B4CEF078D33}"/>
              </a:ext>
            </a:extLst>
          </p:cNvPr>
          <p:cNvSpPr txBox="1">
            <a:spLocks/>
          </p:cNvSpPr>
          <p:nvPr/>
        </p:nvSpPr>
        <p:spPr>
          <a:xfrm>
            <a:off x="597243" y="1840977"/>
            <a:ext cx="10687050" cy="472046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3515" lvl="1" indent="0">
              <a:buFont typeface="Arial" panose="020B0604020202020204" pitchFamily="34" charset="0"/>
              <a:buNone/>
            </a:pPr>
            <a:r>
              <a:rPr lang="en-US" sz="1600" b="1" dirty="0" err="1"/>
              <a:t>mysql</a:t>
            </a:r>
            <a:r>
              <a:rPr lang="en-US" sz="1600" b="1" dirty="0"/>
              <a:t>&gt; SELECT @@</a:t>
            </a:r>
            <a:r>
              <a:rPr lang="en-US" sz="1600" b="1" dirty="0" err="1"/>
              <a:t>optimizer_switch</a:t>
            </a:r>
            <a:r>
              <a:rPr lang="en-US" sz="1600" b="1" dirty="0"/>
              <a:t>\G</a:t>
            </a:r>
          </a:p>
          <a:p>
            <a:pPr marL="183515" lvl="1" indent="0">
              <a:buFont typeface="Arial" panose="020B0604020202020204" pitchFamily="34" charset="0"/>
              <a:buNone/>
            </a:pPr>
            <a:r>
              <a:rPr lang="en-US" sz="1600" b="1" dirty="0"/>
              <a:t>*************************** 1. row ***************************</a:t>
            </a:r>
          </a:p>
          <a:p>
            <a:pPr marL="183515" lvl="1" indent="0">
              <a:buFont typeface="Arial" panose="020B0604020202020204" pitchFamily="34" charset="0"/>
              <a:buNone/>
            </a:pPr>
            <a:r>
              <a:rPr lang="en-US" sz="1600" b="1" dirty="0"/>
              <a:t>@@</a:t>
            </a:r>
            <a:r>
              <a:rPr lang="en-US" sz="1600" b="1" dirty="0" err="1"/>
              <a:t>optimizer_switch</a:t>
            </a:r>
            <a:r>
              <a:rPr lang="en-US" sz="1600" b="1" dirty="0"/>
              <a:t>: </a:t>
            </a:r>
            <a:r>
              <a:rPr lang="en-US" sz="1600" b="1" dirty="0" err="1"/>
              <a:t>index_merge</a:t>
            </a:r>
            <a:r>
              <a:rPr lang="en-US" sz="1600" b="1" dirty="0"/>
              <a:t>=</a:t>
            </a:r>
            <a:r>
              <a:rPr lang="en-US" sz="1600" b="1" dirty="0" err="1"/>
              <a:t>on,index_merge_union</a:t>
            </a:r>
            <a:r>
              <a:rPr lang="en-US" sz="1600" b="1" dirty="0"/>
              <a:t>=on,</a:t>
            </a:r>
          </a:p>
          <a:p>
            <a:pPr marL="183515" lvl="1" indent="0">
              <a:buFont typeface="Arial" panose="020B0604020202020204" pitchFamily="34" charset="0"/>
              <a:buNone/>
            </a:pPr>
            <a:r>
              <a:rPr lang="en-US" sz="1600" b="1" dirty="0"/>
              <a:t>                    </a:t>
            </a:r>
            <a:r>
              <a:rPr lang="en-US" sz="1600" b="1" dirty="0" err="1"/>
              <a:t>index_merge_sort_union</a:t>
            </a:r>
            <a:r>
              <a:rPr lang="en-US" sz="1600" b="1" dirty="0"/>
              <a:t>=</a:t>
            </a:r>
            <a:r>
              <a:rPr lang="en-US" sz="1600" b="1" dirty="0" err="1"/>
              <a:t>on,index_merge_intersection</a:t>
            </a:r>
            <a:r>
              <a:rPr lang="en-US" sz="1600" b="1" dirty="0"/>
              <a:t>=on,</a:t>
            </a:r>
          </a:p>
          <a:p>
            <a:pPr marL="183515" lvl="1" indent="0">
              <a:buFont typeface="Arial" panose="020B0604020202020204" pitchFamily="34" charset="0"/>
              <a:buNone/>
            </a:pPr>
            <a:r>
              <a:rPr lang="en-US" sz="1600" b="1" dirty="0"/>
              <a:t>                    </a:t>
            </a:r>
            <a:r>
              <a:rPr lang="en-US" sz="1600" b="1" dirty="0" err="1"/>
              <a:t>engine_condition_pushdown</a:t>
            </a:r>
            <a:r>
              <a:rPr lang="en-US" sz="1600" b="1" dirty="0"/>
              <a:t>=</a:t>
            </a:r>
            <a:r>
              <a:rPr lang="en-US" sz="1600" b="1" dirty="0" err="1"/>
              <a:t>on,index_condition_pushdown</a:t>
            </a:r>
            <a:r>
              <a:rPr lang="en-US" sz="1600" b="1" dirty="0"/>
              <a:t>=on,</a:t>
            </a:r>
          </a:p>
          <a:p>
            <a:pPr marL="183515" lvl="1" indent="0">
              <a:buFont typeface="Arial" panose="020B0604020202020204" pitchFamily="34" charset="0"/>
              <a:buNone/>
            </a:pPr>
            <a:r>
              <a:rPr lang="en-US" sz="1600" b="1" dirty="0"/>
              <a:t>                    </a:t>
            </a:r>
            <a:r>
              <a:rPr lang="en-US" sz="1600" b="1" dirty="0" err="1"/>
              <a:t>mrr</a:t>
            </a:r>
            <a:r>
              <a:rPr lang="en-US" sz="1600" b="1" dirty="0"/>
              <a:t>=</a:t>
            </a:r>
            <a:r>
              <a:rPr lang="en-US" sz="1600" b="1" dirty="0" err="1"/>
              <a:t>on,mrr_cost_based</a:t>
            </a:r>
            <a:r>
              <a:rPr lang="en-US" sz="1600" b="1" dirty="0"/>
              <a:t>=</a:t>
            </a:r>
            <a:r>
              <a:rPr lang="en-US" sz="1600" b="1" dirty="0" err="1"/>
              <a:t>on,block_nested_loop</a:t>
            </a:r>
            <a:r>
              <a:rPr lang="en-US" sz="1600" b="1" dirty="0"/>
              <a:t>=on,</a:t>
            </a:r>
          </a:p>
          <a:p>
            <a:pPr marL="183515" lvl="1" indent="0">
              <a:buFont typeface="Arial" panose="020B0604020202020204" pitchFamily="34" charset="0"/>
              <a:buNone/>
            </a:pPr>
            <a:r>
              <a:rPr lang="en-US" sz="1600" b="1" dirty="0"/>
              <a:t>                    </a:t>
            </a:r>
            <a:r>
              <a:rPr lang="en-US" sz="1600" b="1" dirty="0" err="1"/>
              <a:t>batched_key_access</a:t>
            </a:r>
            <a:r>
              <a:rPr lang="en-US" sz="1600" b="1" dirty="0"/>
              <a:t>=</a:t>
            </a:r>
            <a:r>
              <a:rPr lang="en-US" sz="1600" b="1" dirty="0" err="1"/>
              <a:t>off,materialization</a:t>
            </a:r>
            <a:r>
              <a:rPr lang="en-US" sz="1600" b="1" dirty="0"/>
              <a:t>=</a:t>
            </a:r>
            <a:r>
              <a:rPr lang="en-US" sz="1600" b="1" dirty="0" err="1"/>
              <a:t>on,semijoin</a:t>
            </a:r>
            <a:r>
              <a:rPr lang="en-US" sz="1600" b="1" dirty="0"/>
              <a:t>=on,</a:t>
            </a:r>
          </a:p>
          <a:p>
            <a:pPr marL="183515" lvl="1" indent="0">
              <a:buFont typeface="Arial" panose="020B0604020202020204" pitchFamily="34" charset="0"/>
              <a:buNone/>
            </a:pPr>
            <a:r>
              <a:rPr lang="en-US" sz="1600" b="1" dirty="0"/>
              <a:t>                    </a:t>
            </a:r>
            <a:r>
              <a:rPr lang="en-US" sz="1600" b="1" dirty="0" err="1"/>
              <a:t>loosescan</a:t>
            </a:r>
            <a:r>
              <a:rPr lang="en-US" sz="1600" b="1" dirty="0"/>
              <a:t>=</a:t>
            </a:r>
            <a:r>
              <a:rPr lang="en-US" sz="1600" b="1" dirty="0" err="1"/>
              <a:t>on,firstmatch</a:t>
            </a:r>
            <a:r>
              <a:rPr lang="en-US" sz="1600" b="1" dirty="0"/>
              <a:t>=</a:t>
            </a:r>
            <a:r>
              <a:rPr lang="en-US" sz="1600" b="1" dirty="0" err="1"/>
              <a:t>on,duplicateweedout</a:t>
            </a:r>
            <a:r>
              <a:rPr lang="en-US" sz="1600" b="1" dirty="0"/>
              <a:t>=on,</a:t>
            </a:r>
          </a:p>
          <a:p>
            <a:pPr marL="183515" lvl="1" indent="0">
              <a:buFont typeface="Arial" panose="020B0604020202020204" pitchFamily="34" charset="0"/>
              <a:buNone/>
            </a:pPr>
            <a:r>
              <a:rPr lang="en-US" sz="1600" b="1" dirty="0"/>
              <a:t>                    </a:t>
            </a:r>
            <a:r>
              <a:rPr lang="en-US" sz="1600" b="1" dirty="0" err="1"/>
              <a:t>subquery_materialization_cost_based</a:t>
            </a:r>
            <a:r>
              <a:rPr lang="en-US" sz="1600" b="1" dirty="0"/>
              <a:t>=on,</a:t>
            </a:r>
          </a:p>
          <a:p>
            <a:pPr marL="183515" lvl="1" indent="0">
              <a:buFont typeface="Arial" panose="020B0604020202020204" pitchFamily="34" charset="0"/>
              <a:buNone/>
            </a:pPr>
            <a:r>
              <a:rPr lang="en-US" sz="1600" b="1" dirty="0"/>
              <a:t>                    </a:t>
            </a:r>
            <a:r>
              <a:rPr lang="en-US" sz="1600" b="1" dirty="0" err="1"/>
              <a:t>use_index_extensions</a:t>
            </a:r>
            <a:r>
              <a:rPr lang="en-US" sz="1600" b="1" dirty="0"/>
              <a:t>=</a:t>
            </a:r>
            <a:r>
              <a:rPr lang="en-US" sz="1600" b="1" dirty="0" err="1"/>
              <a:t>on,condition_fanout_filter</a:t>
            </a:r>
            <a:r>
              <a:rPr lang="en-US" sz="1600" b="1" dirty="0"/>
              <a:t>=on,</a:t>
            </a:r>
          </a:p>
          <a:p>
            <a:pPr marL="183515" lvl="1" indent="0">
              <a:buFont typeface="Arial" panose="020B0604020202020204" pitchFamily="34" charset="0"/>
              <a:buNone/>
            </a:pPr>
            <a:r>
              <a:rPr lang="en-US" sz="1600" b="1" dirty="0"/>
              <a:t>                    </a:t>
            </a:r>
            <a:r>
              <a:rPr lang="en-US" sz="1600" b="1" dirty="0" err="1"/>
              <a:t>derived_merge</a:t>
            </a:r>
            <a:r>
              <a:rPr lang="en-US" sz="1600" b="1" dirty="0"/>
              <a:t>=</a:t>
            </a:r>
            <a:r>
              <a:rPr lang="en-US" sz="1600" b="1" dirty="0" err="1"/>
              <a:t>on,use_invisible_indexes</a:t>
            </a:r>
            <a:r>
              <a:rPr lang="en-US" sz="1600" b="1" dirty="0"/>
              <a:t>=</a:t>
            </a:r>
            <a:r>
              <a:rPr lang="en-US" sz="1600" b="1" dirty="0" err="1"/>
              <a:t>off,skip_scan</a:t>
            </a:r>
            <a:r>
              <a:rPr lang="en-US" sz="1600" b="1" dirty="0"/>
              <a:t>=on,</a:t>
            </a:r>
          </a:p>
          <a:p>
            <a:pPr marL="183515" lvl="1" indent="0">
              <a:buFont typeface="Arial" panose="020B0604020202020204" pitchFamily="34" charset="0"/>
              <a:buNone/>
            </a:pPr>
            <a:r>
              <a:rPr lang="en-US" sz="1600" b="1" dirty="0"/>
              <a:t>                    </a:t>
            </a:r>
            <a:r>
              <a:rPr lang="en-US" sz="1600" b="1" dirty="0" err="1"/>
              <a:t>hash_join</a:t>
            </a:r>
            <a:r>
              <a:rPr lang="en-US" sz="1600" b="1" dirty="0"/>
              <a:t>=</a:t>
            </a:r>
            <a:r>
              <a:rPr lang="en-US" sz="1600" b="1" dirty="0" err="1"/>
              <a:t>on,subquery_to_derived</a:t>
            </a:r>
            <a:r>
              <a:rPr lang="en-US" sz="1600" b="1" dirty="0"/>
              <a:t>=off,</a:t>
            </a:r>
          </a:p>
          <a:p>
            <a:pPr marL="183515" lvl="1" indent="0">
              <a:buFont typeface="Arial" panose="020B0604020202020204" pitchFamily="34" charset="0"/>
              <a:buNone/>
            </a:pPr>
            <a:r>
              <a:rPr lang="en-US" sz="1600" b="1" dirty="0"/>
              <a:t>                    </a:t>
            </a:r>
            <a:r>
              <a:rPr lang="en-US" sz="1600" b="1" dirty="0" err="1"/>
              <a:t>prefer_ordering_index</a:t>
            </a:r>
            <a:r>
              <a:rPr lang="en-US" sz="1600" b="1" dirty="0"/>
              <a:t>=</a:t>
            </a:r>
            <a:r>
              <a:rPr lang="en-US" sz="1600" b="1" dirty="0" err="1"/>
              <a:t>on,hypergraph_optimizer</a:t>
            </a:r>
            <a:r>
              <a:rPr lang="en-US" sz="1600" b="1" dirty="0"/>
              <a:t>=off,</a:t>
            </a:r>
          </a:p>
          <a:p>
            <a:pPr marL="183515" lvl="1" indent="0">
              <a:buFont typeface="Arial" panose="020B0604020202020204" pitchFamily="34" charset="0"/>
              <a:buNone/>
            </a:pPr>
            <a:r>
              <a:rPr lang="en-US" sz="1600" b="1" dirty="0"/>
              <a:t>                    </a:t>
            </a:r>
            <a:r>
              <a:rPr lang="en-US" sz="1600" b="1" dirty="0" err="1"/>
              <a:t>derived_condition_pushdown</a:t>
            </a:r>
            <a:r>
              <a:rPr lang="en-US" sz="1600" b="1" dirty="0"/>
              <a:t>=on</a:t>
            </a:r>
          </a:p>
          <a:p>
            <a:pPr marL="183515" lvl="1" indent="0">
              <a:buFont typeface="Arial" panose="020B0604020202020204" pitchFamily="34" charset="0"/>
              <a:buNone/>
            </a:pPr>
            <a:r>
              <a:rPr lang="en-US" sz="1600" b="1" dirty="0"/>
              <a:t>1 row in set (0.00 sec)</a:t>
            </a:r>
          </a:p>
        </p:txBody>
      </p:sp>
    </p:spTree>
    <p:extLst>
      <p:ext uri="{BB962C8B-B14F-4D97-AF65-F5344CB8AC3E}">
        <p14:creationId xmlns:p14="http://schemas.microsoft.com/office/powerpoint/2010/main" val="300454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CF9F2-F437-E4BD-F180-0BD2460FA3F8}"/>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E4D07E5-859D-25DB-09BC-E2BA016DF018}"/>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81D528CA-80D4-434E-BCAE-6FDC692B8792}"/>
              </a:ext>
            </a:extLst>
          </p:cNvPr>
          <p:cNvSpPr>
            <a:spLocks noGrp="1"/>
          </p:cNvSpPr>
          <p:nvPr>
            <p:ph type="sldNum" sz="quarter" idx="12"/>
          </p:nvPr>
        </p:nvSpPr>
        <p:spPr/>
        <p:txBody>
          <a:bodyPr/>
          <a:lstStyle/>
          <a:p>
            <a:fld id="{345D60D9-5372-5F40-9443-0F9AE5BDC3C8}" type="slidenum">
              <a:rPr lang="en-US" smtClean="0"/>
              <a:pPr/>
              <a:t>44</a:t>
            </a:fld>
            <a:endParaRPr lang="en-US" dirty="0"/>
          </a:p>
        </p:txBody>
      </p:sp>
      <p:sp>
        <p:nvSpPr>
          <p:cNvPr id="5" name="Text Placeholder 7">
            <a:extLst>
              <a:ext uri="{FF2B5EF4-FFF2-40B4-BE49-F238E27FC236}">
                <a16:creationId xmlns:a16="http://schemas.microsoft.com/office/drawing/2014/main" id="{3B8B931C-C199-B75D-6B1F-3B938A83F3A9}"/>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Query </a:t>
            </a:r>
            <a:r>
              <a:rPr lang="it-IT" sz="2000" dirty="0" err="1"/>
              <a:t>Optimizer</a:t>
            </a:r>
            <a:r>
              <a:rPr lang="it-IT" sz="2000" dirty="0"/>
              <a:t>: </a:t>
            </a:r>
            <a:r>
              <a:rPr lang="it-IT" sz="2000" dirty="0" err="1"/>
              <a:t>Optimizer</a:t>
            </a:r>
            <a:r>
              <a:rPr lang="it-IT" sz="2000" dirty="0"/>
              <a:t> </a:t>
            </a:r>
            <a:r>
              <a:rPr lang="it-IT" sz="2000" dirty="0" err="1"/>
              <a:t>Hints</a:t>
            </a:r>
            <a:endParaRPr lang="it-IT" sz="2000" dirty="0"/>
          </a:p>
        </p:txBody>
      </p:sp>
      <p:sp>
        <p:nvSpPr>
          <p:cNvPr id="6" name="Title 5">
            <a:extLst>
              <a:ext uri="{FF2B5EF4-FFF2-40B4-BE49-F238E27FC236}">
                <a16:creationId xmlns:a16="http://schemas.microsoft.com/office/drawing/2014/main" id="{38ECBADE-06C5-DE93-8F18-5417F945281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0E372491-FEC7-B08B-0F72-19CA0E50FECB}"/>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A2CFF1F2-BFFD-2633-2D96-C99ACA48DF1C}"/>
              </a:ext>
            </a:extLst>
          </p:cNvPr>
          <p:cNvSpPr txBox="1">
            <a:spLocks/>
          </p:cNvSpPr>
          <p:nvPr/>
        </p:nvSpPr>
        <p:spPr>
          <a:xfrm>
            <a:off x="762000" y="1609724"/>
            <a:ext cx="10687050"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50000"/>
              </a:lnSpc>
            </a:pPr>
            <a:r>
              <a:rPr lang="en-US" sz="2000" b="1" dirty="0"/>
              <a:t>Another way to control the optimizer is by using </a:t>
            </a:r>
            <a:r>
              <a:rPr lang="en-US" sz="2000" b="1" dirty="0">
                <a:solidFill>
                  <a:srgbClr val="FF0000"/>
                </a:solidFill>
              </a:rPr>
              <a:t>optimizer hints</a:t>
            </a:r>
            <a:r>
              <a:rPr lang="en-US" sz="2000" b="1" dirty="0"/>
              <a:t>.</a:t>
            </a:r>
          </a:p>
          <a:p>
            <a:pPr marL="469265" lvl="1" indent="-285750">
              <a:lnSpc>
                <a:spcPct val="150000"/>
              </a:lnSpc>
            </a:pPr>
            <a:r>
              <a:rPr lang="en-US" sz="2000" b="1" dirty="0"/>
              <a:t>Can be </a:t>
            </a:r>
            <a:r>
              <a:rPr lang="en-US" sz="2000" b="1" dirty="0">
                <a:solidFill>
                  <a:srgbClr val="FF0000"/>
                </a:solidFill>
              </a:rPr>
              <a:t>specified</a:t>
            </a:r>
            <a:r>
              <a:rPr lang="en-US" sz="2000" b="1" dirty="0"/>
              <a:t> within </a:t>
            </a:r>
            <a:r>
              <a:rPr lang="en-US" sz="2000" b="1" dirty="0">
                <a:solidFill>
                  <a:srgbClr val="FF0000"/>
                </a:solidFill>
              </a:rPr>
              <a:t>individual statements</a:t>
            </a:r>
            <a:r>
              <a:rPr lang="en-US" sz="2000" b="1" dirty="0"/>
              <a:t>. </a:t>
            </a:r>
          </a:p>
          <a:p>
            <a:pPr marL="469265" lvl="1" indent="-285750">
              <a:lnSpc>
                <a:spcPct val="150000"/>
              </a:lnSpc>
            </a:pPr>
            <a:r>
              <a:rPr lang="en-US" sz="2000" b="1" dirty="0"/>
              <a:t>Applied on a </a:t>
            </a:r>
            <a:r>
              <a:rPr lang="en-US" sz="2000" b="1" dirty="0">
                <a:solidFill>
                  <a:srgbClr val="FF0000"/>
                </a:solidFill>
              </a:rPr>
              <a:t>per-statement basis</a:t>
            </a:r>
            <a:r>
              <a:rPr lang="en-US" sz="2000" b="1" dirty="0"/>
              <a:t>, they provide </a:t>
            </a:r>
            <a:r>
              <a:rPr lang="en-US" sz="2000" b="1" dirty="0">
                <a:solidFill>
                  <a:srgbClr val="FF0000"/>
                </a:solidFill>
              </a:rPr>
              <a:t>finer control</a:t>
            </a:r>
            <a:r>
              <a:rPr lang="en-US" sz="2000" b="1" dirty="0"/>
              <a:t> </a:t>
            </a:r>
            <a:r>
              <a:rPr lang="en-US" sz="2000" b="1" dirty="0">
                <a:solidFill>
                  <a:srgbClr val="FF0000"/>
                </a:solidFill>
              </a:rPr>
              <a:t>over statement execution plans</a:t>
            </a:r>
            <a:r>
              <a:rPr lang="en-US" sz="2000" b="1" dirty="0"/>
              <a:t> than can be achieved using</a:t>
            </a:r>
            <a:r>
              <a:rPr lang="en-US" sz="2000" b="1" dirty="0">
                <a:solidFill>
                  <a:srgbClr val="FF0000"/>
                </a:solidFill>
              </a:rPr>
              <a:t> </a:t>
            </a:r>
            <a:r>
              <a:rPr lang="en-US" sz="2000" b="1" dirty="0" err="1">
                <a:solidFill>
                  <a:srgbClr val="FF0000"/>
                </a:solidFill>
              </a:rPr>
              <a:t>optimizer_switch</a:t>
            </a:r>
            <a:r>
              <a:rPr lang="en-US" sz="2000" b="1" dirty="0"/>
              <a:t>. </a:t>
            </a:r>
          </a:p>
          <a:p>
            <a:pPr marL="469265" lvl="1" indent="-285750">
              <a:lnSpc>
                <a:spcPct val="150000"/>
              </a:lnSpc>
            </a:pPr>
            <a:endParaRPr lang="en-US" sz="2000" b="1" dirty="0"/>
          </a:p>
          <a:p>
            <a:pPr marL="183515" lvl="1" indent="0">
              <a:buFont typeface="Arial" panose="020B0604020202020204" pitchFamily="34" charset="0"/>
              <a:buNone/>
            </a:pPr>
            <a:r>
              <a:rPr lang="en-US" sz="2000" b="1" dirty="0">
                <a:solidFill>
                  <a:srgbClr val="0177AB"/>
                </a:solidFill>
                <a:latin typeface="Courier New" panose="02070309020205020404" pitchFamily="49" charset="0"/>
                <a:cs typeface="Courier New" panose="02070309020205020404" pitchFamily="49" charset="0"/>
              </a:rPr>
              <a:t>SELECT</a:t>
            </a:r>
            <a:r>
              <a:rPr lang="en-US" sz="2000" b="1" dirty="0">
                <a:latin typeface="Courier New" panose="02070309020205020404" pitchFamily="49" charset="0"/>
                <a:cs typeface="Courier New" panose="02070309020205020404" pitchFamily="49" charset="0"/>
              </a:rPr>
              <a:t> /*+ NO_RANGE_OPTIMIZATION(t3 PRIMARY, f2_idx) */ f1 </a:t>
            </a:r>
          </a:p>
          <a:p>
            <a:pPr marL="183515" lvl="1" indent="0">
              <a:buFont typeface="Arial" panose="020B0604020202020204" pitchFamily="34" charset="0"/>
              <a:buNone/>
            </a:pPr>
            <a:r>
              <a:rPr lang="en-US" sz="2000" b="1" dirty="0">
                <a:solidFill>
                  <a:srgbClr val="0177AB"/>
                </a:solidFill>
                <a:latin typeface="Courier New" panose="02070309020205020404" pitchFamily="49" charset="0"/>
                <a:cs typeface="Courier New" panose="02070309020205020404" pitchFamily="49" charset="0"/>
              </a:rPr>
              <a:t>  FROM</a:t>
            </a:r>
            <a:r>
              <a:rPr lang="en-US" sz="2000" b="1" dirty="0">
                <a:latin typeface="Courier New" panose="02070309020205020404" pitchFamily="49" charset="0"/>
                <a:cs typeface="Courier New" panose="02070309020205020404" pitchFamily="49" charset="0"/>
              </a:rPr>
              <a:t> t3 </a:t>
            </a:r>
          </a:p>
          <a:p>
            <a:pPr marL="183515" lvl="1" indent="0">
              <a:buFont typeface="Arial" panose="020B0604020202020204" pitchFamily="34" charset="0"/>
              <a:buNone/>
            </a:pPr>
            <a:r>
              <a:rPr lang="en-US" sz="2000" b="1" dirty="0">
                <a:solidFill>
                  <a:srgbClr val="0177AB"/>
                </a:solidFill>
                <a:latin typeface="Courier New" panose="02070309020205020404" pitchFamily="49" charset="0"/>
                <a:cs typeface="Courier New" panose="02070309020205020404" pitchFamily="49" charset="0"/>
              </a:rPr>
              <a:t> WHERE</a:t>
            </a:r>
            <a:r>
              <a:rPr lang="en-US" sz="2000" b="1" dirty="0">
                <a:latin typeface="Courier New" panose="02070309020205020404" pitchFamily="49" charset="0"/>
                <a:cs typeface="Courier New" panose="02070309020205020404" pitchFamily="49" charset="0"/>
              </a:rPr>
              <a:t> f1 </a:t>
            </a:r>
            <a:r>
              <a:rPr lang="en-US" sz="2000" b="1" dirty="0">
                <a:solidFill>
                  <a:srgbClr val="0177AB"/>
                </a:solidFill>
                <a:latin typeface="Courier New" panose="02070309020205020404" pitchFamily="49" charset="0"/>
                <a:cs typeface="Courier New" panose="02070309020205020404" pitchFamily="49" charset="0"/>
              </a:rPr>
              <a:t>&gt;</a:t>
            </a:r>
            <a:r>
              <a:rPr lang="en-US" sz="2000" b="1" dirty="0">
                <a:latin typeface="Courier New" panose="02070309020205020404" pitchFamily="49" charset="0"/>
                <a:cs typeface="Courier New" panose="02070309020205020404" pitchFamily="49" charset="0"/>
              </a:rPr>
              <a:t> 30 </a:t>
            </a:r>
            <a:r>
              <a:rPr lang="en-US" sz="2000" b="1" dirty="0">
                <a:solidFill>
                  <a:srgbClr val="0177AB"/>
                </a:solidFill>
                <a:latin typeface="Courier New" panose="02070309020205020404" pitchFamily="49" charset="0"/>
                <a:cs typeface="Courier New" panose="02070309020205020404" pitchFamily="49" charset="0"/>
              </a:rPr>
              <a:t>AND</a:t>
            </a:r>
            <a:r>
              <a:rPr lang="en-US" sz="2000" b="1" dirty="0">
                <a:latin typeface="Courier New" panose="02070309020205020404" pitchFamily="49" charset="0"/>
                <a:cs typeface="Courier New" panose="02070309020205020404" pitchFamily="49" charset="0"/>
              </a:rPr>
              <a:t> f1 </a:t>
            </a:r>
            <a:r>
              <a:rPr lang="en-US" sz="2000" b="1" dirty="0">
                <a:solidFill>
                  <a:srgbClr val="0177AB"/>
                </a:solidFill>
                <a:latin typeface="Courier New" panose="02070309020205020404" pitchFamily="49" charset="0"/>
                <a:cs typeface="Courier New" panose="02070309020205020404" pitchFamily="49" charset="0"/>
              </a:rPr>
              <a:t>&lt;</a:t>
            </a:r>
            <a:r>
              <a:rPr lang="en-US" sz="2000" b="1" dirty="0">
                <a:latin typeface="Courier New" panose="02070309020205020404" pitchFamily="49" charset="0"/>
                <a:cs typeface="Courier New" panose="02070309020205020404" pitchFamily="49" charset="0"/>
              </a:rPr>
              <a:t> 33;</a:t>
            </a:r>
            <a:endParaRPr lang="en-US" sz="2000" b="1" dirty="0"/>
          </a:p>
        </p:txBody>
      </p:sp>
    </p:spTree>
    <p:extLst>
      <p:ext uri="{BB962C8B-B14F-4D97-AF65-F5344CB8AC3E}">
        <p14:creationId xmlns:p14="http://schemas.microsoft.com/office/powerpoint/2010/main" val="409954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3828-B495-CB1C-656A-838C2F4A50B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FB10903-A69A-B0B9-A9CD-8BF32ECF6D8C}"/>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F8F1E3E4-D66A-E89A-AA47-22CD92B370F1}"/>
              </a:ext>
            </a:extLst>
          </p:cNvPr>
          <p:cNvSpPr>
            <a:spLocks noGrp="1"/>
          </p:cNvSpPr>
          <p:nvPr>
            <p:ph type="sldNum" sz="quarter" idx="12"/>
          </p:nvPr>
        </p:nvSpPr>
        <p:spPr/>
        <p:txBody>
          <a:bodyPr/>
          <a:lstStyle/>
          <a:p>
            <a:fld id="{345D60D9-5372-5F40-9443-0F9AE5BDC3C8}" type="slidenum">
              <a:rPr lang="en-US" smtClean="0"/>
              <a:pPr/>
              <a:t>45</a:t>
            </a:fld>
            <a:endParaRPr lang="en-US" dirty="0"/>
          </a:p>
        </p:txBody>
      </p:sp>
      <p:sp>
        <p:nvSpPr>
          <p:cNvPr id="5" name="Text Placeholder 7">
            <a:extLst>
              <a:ext uri="{FF2B5EF4-FFF2-40B4-BE49-F238E27FC236}">
                <a16:creationId xmlns:a16="http://schemas.microsoft.com/office/drawing/2014/main" id="{82B36B26-DD04-7FC9-143A-D0549C80C1C6}"/>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Query </a:t>
            </a:r>
            <a:r>
              <a:rPr lang="it-IT" sz="2000" dirty="0" err="1"/>
              <a:t>Optimizer</a:t>
            </a:r>
            <a:r>
              <a:rPr lang="it-IT" sz="2000" dirty="0"/>
              <a:t>: Index </a:t>
            </a:r>
            <a:r>
              <a:rPr lang="it-IT" sz="2000" dirty="0" err="1"/>
              <a:t>Hints</a:t>
            </a:r>
            <a:endParaRPr lang="it-IT" sz="2000" dirty="0"/>
          </a:p>
        </p:txBody>
      </p:sp>
      <p:sp>
        <p:nvSpPr>
          <p:cNvPr id="6" name="Title 5">
            <a:extLst>
              <a:ext uri="{FF2B5EF4-FFF2-40B4-BE49-F238E27FC236}">
                <a16:creationId xmlns:a16="http://schemas.microsoft.com/office/drawing/2014/main" id="{A91EB020-EE06-D27F-F6BC-48DB238695F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722DE6B6-D112-A9F6-56A7-4CEE4C551713}"/>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A3FADD09-9D74-2809-7F1B-AA3DBA08FDBB}"/>
              </a:ext>
            </a:extLst>
          </p:cNvPr>
          <p:cNvSpPr txBox="1">
            <a:spLocks/>
          </p:cNvSpPr>
          <p:nvPr/>
        </p:nvSpPr>
        <p:spPr>
          <a:xfrm>
            <a:off x="752475" y="1765670"/>
            <a:ext cx="10687050"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r>
              <a:rPr lang="en-US" sz="2000" b="1" i="1" dirty="0"/>
              <a:t>Index hints give the optimizer information about how to choose indexes during query processing. </a:t>
            </a:r>
          </a:p>
          <a:p>
            <a:pPr marL="469265" lvl="1" indent="-285750"/>
            <a:r>
              <a:rPr lang="en-US" sz="2000" b="1" i="1" dirty="0"/>
              <a:t>Not the same as optimizer hints. </a:t>
            </a:r>
          </a:p>
          <a:p>
            <a:pPr marL="469265" lvl="1" indent="-285750"/>
            <a:r>
              <a:rPr lang="en-US" sz="2000" b="1" i="1" dirty="0"/>
              <a:t>Index and optimizer hints may be used separately or together.</a:t>
            </a:r>
          </a:p>
          <a:p>
            <a:pPr marL="183515" lvl="1" indent="0">
              <a:buFont typeface="Arial" panose="020B0604020202020204" pitchFamily="34" charset="0"/>
              <a:buNone/>
            </a:pPr>
            <a:br>
              <a:rPr lang="en-US" sz="2000" dirty="0"/>
            </a:br>
            <a:r>
              <a:rPr lang="en-US" sz="2000" b="1" dirty="0">
                <a:solidFill>
                  <a:srgbClr val="FF0000"/>
                </a:solidFill>
              </a:rPr>
              <a:t># Examples</a:t>
            </a:r>
          </a:p>
          <a:p>
            <a:pPr marL="183515" lvl="1" indent="0">
              <a:buFont typeface="Arial" panose="020B0604020202020204" pitchFamily="34" charset="0"/>
              <a:buNone/>
            </a:pPr>
            <a:endParaRPr lang="en-US" sz="2000" b="1" dirty="0">
              <a:solidFill>
                <a:srgbClr val="FF0000"/>
              </a:solidFill>
            </a:endParaRPr>
          </a:p>
          <a:p>
            <a:pPr marL="183515" lvl="1" indent="0">
              <a:buFont typeface="Arial" panose="020B0604020202020204" pitchFamily="34" charset="0"/>
              <a:buNone/>
            </a:pPr>
            <a:r>
              <a:rPr lang="en-US" sz="2000" b="1" dirty="0">
                <a:solidFill>
                  <a:srgbClr val="0177AB"/>
                </a:solidFill>
              </a:rPr>
              <a:t>SELECT</a:t>
            </a:r>
            <a:r>
              <a:rPr lang="en-US" sz="2000" b="1" dirty="0"/>
              <a:t> </a:t>
            </a:r>
            <a:r>
              <a:rPr lang="en-US" sz="2000" b="1" dirty="0">
                <a:solidFill>
                  <a:srgbClr val="A67F58"/>
                </a:solidFill>
              </a:rPr>
              <a:t>*</a:t>
            </a:r>
            <a:r>
              <a:rPr lang="en-US" sz="2000" b="1" dirty="0"/>
              <a:t> </a:t>
            </a:r>
            <a:r>
              <a:rPr lang="en-US" sz="2000" b="1" dirty="0">
                <a:solidFill>
                  <a:srgbClr val="0177AB"/>
                </a:solidFill>
              </a:rPr>
              <a:t>FROM</a:t>
            </a:r>
            <a:r>
              <a:rPr lang="en-US" sz="2000" b="1" dirty="0"/>
              <a:t> table1 </a:t>
            </a:r>
            <a:r>
              <a:rPr lang="en-US" sz="2000" b="1" dirty="0">
                <a:solidFill>
                  <a:srgbClr val="0177AB"/>
                </a:solidFill>
              </a:rPr>
              <a:t>USE INDEX </a:t>
            </a:r>
            <a:r>
              <a:rPr lang="en-US" sz="2000" b="1" dirty="0"/>
              <a:t>(col1_index,col2_index) </a:t>
            </a:r>
            <a:r>
              <a:rPr lang="en-US" sz="2000" b="1" dirty="0">
                <a:solidFill>
                  <a:srgbClr val="0177AB"/>
                </a:solidFill>
              </a:rPr>
              <a:t>WHERE</a:t>
            </a:r>
            <a:r>
              <a:rPr lang="en-US" sz="2000" b="1" dirty="0"/>
              <a:t> col1=</a:t>
            </a:r>
            <a:r>
              <a:rPr lang="en-US" sz="2000" b="1" dirty="0">
                <a:solidFill>
                  <a:srgbClr val="C00000"/>
                </a:solidFill>
              </a:rPr>
              <a:t>1</a:t>
            </a:r>
            <a:r>
              <a:rPr lang="en-US" sz="2000" b="1" dirty="0"/>
              <a:t> </a:t>
            </a:r>
            <a:r>
              <a:rPr lang="en-US" sz="2000" b="1" dirty="0">
                <a:solidFill>
                  <a:srgbClr val="0177AB"/>
                </a:solidFill>
              </a:rPr>
              <a:t>AND</a:t>
            </a:r>
            <a:r>
              <a:rPr lang="en-US" sz="2000" b="1" dirty="0"/>
              <a:t> col2=</a:t>
            </a:r>
            <a:r>
              <a:rPr lang="en-US" sz="2000" b="1" dirty="0">
                <a:solidFill>
                  <a:srgbClr val="C00000"/>
                </a:solidFill>
              </a:rPr>
              <a:t>2</a:t>
            </a:r>
            <a:r>
              <a:rPr lang="en-US" sz="2000" b="1" dirty="0"/>
              <a:t> </a:t>
            </a:r>
            <a:r>
              <a:rPr lang="en-US" sz="2000" b="1" dirty="0">
                <a:solidFill>
                  <a:srgbClr val="0177AB"/>
                </a:solidFill>
              </a:rPr>
              <a:t>AND</a:t>
            </a:r>
            <a:r>
              <a:rPr lang="en-US" sz="2000" b="1" dirty="0"/>
              <a:t> col3=</a:t>
            </a:r>
            <a:r>
              <a:rPr lang="en-US" sz="2000" b="1" dirty="0">
                <a:solidFill>
                  <a:srgbClr val="C00000"/>
                </a:solidFill>
              </a:rPr>
              <a:t>3</a:t>
            </a:r>
            <a:r>
              <a:rPr lang="en-US" sz="2000" b="1" dirty="0"/>
              <a:t>;</a:t>
            </a:r>
          </a:p>
          <a:p>
            <a:pPr marL="183515" lvl="1" indent="0">
              <a:buFont typeface="Arial" panose="020B0604020202020204" pitchFamily="34" charset="0"/>
              <a:buNone/>
            </a:pPr>
            <a:r>
              <a:rPr lang="en-US" sz="2000" b="1" dirty="0">
                <a:solidFill>
                  <a:srgbClr val="0177AB"/>
                </a:solidFill>
              </a:rPr>
              <a:t>SELECT </a:t>
            </a:r>
            <a:r>
              <a:rPr lang="en-US" sz="2000" b="1" dirty="0"/>
              <a:t>* </a:t>
            </a:r>
            <a:r>
              <a:rPr lang="en-US" sz="2000" b="1" dirty="0">
                <a:solidFill>
                  <a:srgbClr val="0177AB"/>
                </a:solidFill>
              </a:rPr>
              <a:t>FROM</a:t>
            </a:r>
            <a:r>
              <a:rPr lang="en-US" sz="2000" b="1" dirty="0"/>
              <a:t> table1 </a:t>
            </a:r>
            <a:r>
              <a:rPr lang="en-US" sz="2000" b="1" dirty="0">
                <a:solidFill>
                  <a:srgbClr val="0177AB"/>
                </a:solidFill>
              </a:rPr>
              <a:t>IGNORE INDEX </a:t>
            </a:r>
            <a:r>
              <a:rPr lang="en-US" sz="2000" b="1" dirty="0"/>
              <a:t>(col3_index) </a:t>
            </a:r>
            <a:r>
              <a:rPr lang="en-US" sz="2000" b="1" dirty="0">
                <a:solidFill>
                  <a:srgbClr val="0177AB"/>
                </a:solidFill>
              </a:rPr>
              <a:t>WHERE</a:t>
            </a:r>
            <a:r>
              <a:rPr lang="en-US" sz="2000" b="1" dirty="0"/>
              <a:t> col1=</a:t>
            </a:r>
            <a:r>
              <a:rPr lang="en-US" sz="2000" b="1" dirty="0">
                <a:solidFill>
                  <a:srgbClr val="C00000"/>
                </a:solidFill>
              </a:rPr>
              <a:t>1</a:t>
            </a:r>
            <a:r>
              <a:rPr lang="en-US" sz="2000" b="1" dirty="0"/>
              <a:t> </a:t>
            </a:r>
            <a:r>
              <a:rPr lang="en-US" sz="2000" b="1" dirty="0">
                <a:solidFill>
                  <a:srgbClr val="0177AB"/>
                </a:solidFill>
              </a:rPr>
              <a:t>AND</a:t>
            </a:r>
            <a:r>
              <a:rPr lang="en-US" sz="2000" b="1" dirty="0"/>
              <a:t> col2=</a:t>
            </a:r>
            <a:r>
              <a:rPr lang="en-US" sz="2000" b="1" dirty="0">
                <a:solidFill>
                  <a:srgbClr val="C00000"/>
                </a:solidFill>
              </a:rPr>
              <a:t>2</a:t>
            </a:r>
            <a:r>
              <a:rPr lang="en-US" sz="2000" b="1" dirty="0"/>
              <a:t> </a:t>
            </a:r>
            <a:r>
              <a:rPr lang="en-US" sz="2000" b="1" dirty="0">
                <a:solidFill>
                  <a:srgbClr val="0177AB"/>
                </a:solidFill>
              </a:rPr>
              <a:t>AND</a:t>
            </a:r>
            <a:r>
              <a:rPr lang="en-US" sz="2000" b="1" dirty="0"/>
              <a:t> col3=</a:t>
            </a:r>
            <a:r>
              <a:rPr lang="en-US" sz="2000" b="1" dirty="0">
                <a:solidFill>
                  <a:srgbClr val="C00000"/>
                </a:solidFill>
              </a:rPr>
              <a:t>3</a:t>
            </a:r>
            <a:r>
              <a:rPr lang="en-US" sz="2000" b="1" dirty="0"/>
              <a:t>;</a:t>
            </a:r>
          </a:p>
          <a:p>
            <a:pPr marL="183515" lvl="1" indent="0">
              <a:buFont typeface="Arial" panose="020B0604020202020204" pitchFamily="34" charset="0"/>
              <a:buNone/>
            </a:pPr>
            <a:endParaRPr lang="en-US" sz="2000" b="1" dirty="0"/>
          </a:p>
        </p:txBody>
      </p:sp>
    </p:spTree>
    <p:extLst>
      <p:ext uri="{BB962C8B-B14F-4D97-AF65-F5344CB8AC3E}">
        <p14:creationId xmlns:p14="http://schemas.microsoft.com/office/powerpoint/2010/main" val="199823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down)">
                                      <p:cBhvr>
                                        <p:cTn id="18" dur="500"/>
                                        <p:tgtEl>
                                          <p:spTgt spid="2">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wipe(down)">
                                      <p:cBhvr>
                                        <p:cTn id="21" dur="500"/>
                                        <p:tgtEl>
                                          <p:spTgt spid="2">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3C0C9-2E41-1B0C-7AB4-E291820F9741}"/>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570A4BE-5E4D-8D57-A326-5819D18D46D8}"/>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61A9397F-EF62-5F06-EE5E-FB922451667B}"/>
              </a:ext>
            </a:extLst>
          </p:cNvPr>
          <p:cNvSpPr>
            <a:spLocks noGrp="1"/>
          </p:cNvSpPr>
          <p:nvPr>
            <p:ph type="sldNum" sz="quarter" idx="12"/>
          </p:nvPr>
        </p:nvSpPr>
        <p:spPr/>
        <p:txBody>
          <a:bodyPr/>
          <a:lstStyle/>
          <a:p>
            <a:fld id="{345D60D9-5372-5F40-9443-0F9AE5BDC3C8}" type="slidenum">
              <a:rPr lang="en-US" smtClean="0"/>
              <a:pPr/>
              <a:t>46</a:t>
            </a:fld>
            <a:endParaRPr lang="en-US" dirty="0"/>
          </a:p>
        </p:txBody>
      </p:sp>
      <p:sp>
        <p:nvSpPr>
          <p:cNvPr id="5" name="Text Placeholder 7">
            <a:extLst>
              <a:ext uri="{FF2B5EF4-FFF2-40B4-BE49-F238E27FC236}">
                <a16:creationId xmlns:a16="http://schemas.microsoft.com/office/drawing/2014/main" id="{9EB4A0A6-1A71-74D7-C4D7-97C7248E262C}"/>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Optimizer</a:t>
            </a:r>
            <a:r>
              <a:rPr lang="it-IT" sz="2000" dirty="0"/>
              <a:t> Cost Model</a:t>
            </a:r>
          </a:p>
        </p:txBody>
      </p:sp>
      <p:sp>
        <p:nvSpPr>
          <p:cNvPr id="6" name="Title 5">
            <a:extLst>
              <a:ext uri="{FF2B5EF4-FFF2-40B4-BE49-F238E27FC236}">
                <a16:creationId xmlns:a16="http://schemas.microsoft.com/office/drawing/2014/main" id="{2BCFA2CB-ECBE-EFBB-8A03-5EB66E9D986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Advanced MySQL </a:t>
            </a:r>
            <a:r>
              <a:rPr lang="fr-CH" dirty="0" err="1"/>
              <a:t>Features</a:t>
            </a:r>
            <a:r>
              <a:rPr lang="fr-CH" dirty="0"/>
              <a:t> </a:t>
            </a:r>
          </a:p>
        </p:txBody>
      </p:sp>
      <p:sp>
        <p:nvSpPr>
          <p:cNvPr id="11" name="ZoneTexte 10">
            <a:extLst>
              <a:ext uri="{FF2B5EF4-FFF2-40B4-BE49-F238E27FC236}">
                <a16:creationId xmlns:a16="http://schemas.microsoft.com/office/drawing/2014/main" id="{91891D5E-37DB-E83F-67DE-B2F93B67E956}"/>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30AD0133-4CAF-7A8E-6A60-4D22EF99443A}"/>
              </a:ext>
            </a:extLst>
          </p:cNvPr>
          <p:cNvSpPr txBox="1">
            <a:spLocks/>
          </p:cNvSpPr>
          <p:nvPr/>
        </p:nvSpPr>
        <p:spPr>
          <a:xfrm>
            <a:off x="762000" y="1487591"/>
            <a:ext cx="10687050" cy="5127943"/>
          </a:xfrm>
          <a:prstGeom prst="rect">
            <a:avLst/>
          </a:prstGeom>
        </p:spPr>
        <p:txBody>
          <a:bodyPr>
            <a:normAutofit fontScale="77500" lnSpcReduction="2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buFont typeface="Arial" panose="020B0604020202020204" pitchFamily="34" charset="0"/>
              <a:buChar char="•"/>
            </a:pPr>
            <a:r>
              <a:rPr lang="en-US" sz="2000" b="1" i="1" dirty="0"/>
              <a:t>Used by the </a:t>
            </a:r>
            <a:r>
              <a:rPr lang="en-US" sz="2000" b="1" i="1" dirty="0">
                <a:solidFill>
                  <a:srgbClr val="FF0000"/>
                </a:solidFill>
              </a:rPr>
              <a:t>optimizer</a:t>
            </a:r>
            <a:r>
              <a:rPr lang="en-US" sz="2000" b="1" i="1" dirty="0"/>
              <a:t> to generate </a:t>
            </a:r>
            <a:r>
              <a:rPr lang="en-US" sz="2000" b="1" i="1" dirty="0">
                <a:solidFill>
                  <a:srgbClr val="FF0000"/>
                </a:solidFill>
              </a:rPr>
              <a:t>execution plans</a:t>
            </a:r>
            <a:r>
              <a:rPr lang="en-US" sz="2000" b="1" i="1" dirty="0"/>
              <a:t>.</a:t>
            </a:r>
          </a:p>
          <a:p>
            <a:pPr>
              <a:lnSpc>
                <a:spcPct val="170000"/>
              </a:lnSpc>
              <a:buFont typeface="Arial" panose="020B0604020202020204" pitchFamily="34" charset="0"/>
              <a:buChar char="•"/>
            </a:pPr>
            <a:r>
              <a:rPr lang="en-US" sz="2000" b="1" i="1" dirty="0"/>
              <a:t>Based on </a:t>
            </a:r>
            <a:r>
              <a:rPr lang="en-US" sz="2000" b="1" i="1" dirty="0">
                <a:solidFill>
                  <a:srgbClr val="FF0000"/>
                </a:solidFill>
              </a:rPr>
              <a:t>estimates</a:t>
            </a:r>
            <a:r>
              <a:rPr lang="en-US" sz="2000" b="1" i="1" dirty="0"/>
              <a:t> of the </a:t>
            </a:r>
            <a:r>
              <a:rPr lang="en-US" sz="2000" b="1" i="1" dirty="0">
                <a:solidFill>
                  <a:srgbClr val="FF0000"/>
                </a:solidFill>
              </a:rPr>
              <a:t>cost</a:t>
            </a:r>
            <a:r>
              <a:rPr lang="en-US" sz="2000" b="1" i="1" dirty="0"/>
              <a:t> of various </a:t>
            </a:r>
            <a:r>
              <a:rPr lang="en-US" sz="2000" b="1" i="1" dirty="0">
                <a:solidFill>
                  <a:srgbClr val="FF0000"/>
                </a:solidFill>
              </a:rPr>
              <a:t>operations</a:t>
            </a:r>
            <a:r>
              <a:rPr lang="en-US" sz="2000" b="1" i="1" dirty="0"/>
              <a:t> that occur during </a:t>
            </a:r>
            <a:r>
              <a:rPr lang="en-US" sz="2000" b="1" i="1" dirty="0">
                <a:solidFill>
                  <a:srgbClr val="FF0000"/>
                </a:solidFill>
              </a:rPr>
              <a:t>query execution</a:t>
            </a:r>
            <a:r>
              <a:rPr lang="en-US" sz="2000" b="1" i="1" dirty="0"/>
              <a:t>. </a:t>
            </a:r>
          </a:p>
          <a:p>
            <a:pPr>
              <a:lnSpc>
                <a:spcPct val="170000"/>
              </a:lnSpc>
              <a:buFont typeface="Arial" panose="020B0604020202020204" pitchFamily="34" charset="0"/>
              <a:buChar char="•"/>
            </a:pPr>
            <a:r>
              <a:rPr lang="en-US" sz="2000" b="1" i="1" dirty="0"/>
              <a:t>The </a:t>
            </a:r>
            <a:r>
              <a:rPr lang="en-US" sz="2000" b="1" i="1" dirty="0">
                <a:solidFill>
                  <a:srgbClr val="FF0000"/>
                </a:solidFill>
              </a:rPr>
              <a:t>optimizer</a:t>
            </a:r>
            <a:r>
              <a:rPr lang="en-US" sz="2000" b="1" i="1" dirty="0"/>
              <a:t> has a set of compiled-in default </a:t>
            </a:r>
            <a:r>
              <a:rPr lang="en-US" sz="2000" b="1" i="1" dirty="0">
                <a:solidFill>
                  <a:srgbClr val="FF0000"/>
                </a:solidFill>
              </a:rPr>
              <a:t>“cost constants” </a:t>
            </a:r>
            <a:r>
              <a:rPr lang="en-US" sz="2000" b="1" i="1" dirty="0"/>
              <a:t>available to it to make decisions regarding </a:t>
            </a:r>
            <a:r>
              <a:rPr lang="en-US" sz="2000" b="1" i="1" dirty="0">
                <a:solidFill>
                  <a:srgbClr val="FF0000"/>
                </a:solidFill>
              </a:rPr>
              <a:t>execution plans</a:t>
            </a:r>
            <a:r>
              <a:rPr lang="en-US" sz="2000" b="1" i="1" dirty="0"/>
              <a:t>.</a:t>
            </a:r>
          </a:p>
          <a:p>
            <a:pPr>
              <a:lnSpc>
                <a:spcPct val="170000"/>
              </a:lnSpc>
              <a:buFont typeface="Arial" panose="020B0604020202020204" pitchFamily="34" charset="0"/>
              <a:buChar char="•"/>
            </a:pPr>
            <a:r>
              <a:rPr lang="en-US" sz="2000" b="1" i="1" dirty="0"/>
              <a:t>The optimizer also has a </a:t>
            </a:r>
            <a:r>
              <a:rPr lang="en-US" sz="2000" b="1" i="1" u="sng" dirty="0">
                <a:solidFill>
                  <a:srgbClr val="FF0000"/>
                </a:solidFill>
              </a:rPr>
              <a:t>database</a:t>
            </a:r>
            <a:r>
              <a:rPr lang="en-US" sz="2000" b="1" i="1" dirty="0"/>
              <a:t> of </a:t>
            </a:r>
            <a:r>
              <a:rPr lang="en-US" sz="2000" b="1" i="1" u="sng" dirty="0">
                <a:solidFill>
                  <a:srgbClr val="FF0000"/>
                </a:solidFill>
              </a:rPr>
              <a:t>cost estimates </a:t>
            </a:r>
            <a:r>
              <a:rPr lang="en-US" sz="2000" b="1" i="1" dirty="0"/>
              <a:t>to use during </a:t>
            </a:r>
            <a:r>
              <a:rPr lang="en-US" sz="2000" b="1" i="1" u="sng" dirty="0">
                <a:solidFill>
                  <a:srgbClr val="FF0000"/>
                </a:solidFill>
              </a:rPr>
              <a:t>execution plan </a:t>
            </a:r>
            <a:r>
              <a:rPr lang="en-US" sz="2000" b="1" i="1" dirty="0"/>
              <a:t>construction. These </a:t>
            </a:r>
            <a:r>
              <a:rPr lang="en-US" sz="2000" b="1" i="1" u="sng" dirty="0">
                <a:solidFill>
                  <a:srgbClr val="FF0000"/>
                </a:solidFill>
              </a:rPr>
              <a:t>estimates</a:t>
            </a:r>
            <a:r>
              <a:rPr lang="en-US" sz="2000" b="1" i="1" dirty="0"/>
              <a:t> are stored in the </a:t>
            </a:r>
            <a:r>
              <a:rPr lang="en-US" sz="2000" b="1" i="1" u="sng" dirty="0" err="1">
                <a:solidFill>
                  <a:srgbClr val="FF0000"/>
                </a:solidFill>
              </a:rPr>
              <a:t>server_cost</a:t>
            </a:r>
            <a:r>
              <a:rPr lang="en-US" sz="2000" b="1" i="1" u="sng" dirty="0">
                <a:solidFill>
                  <a:srgbClr val="FF0000"/>
                </a:solidFill>
              </a:rPr>
              <a:t> </a:t>
            </a:r>
            <a:r>
              <a:rPr lang="en-US" sz="2000" b="1" i="1" dirty="0"/>
              <a:t>and </a:t>
            </a:r>
            <a:r>
              <a:rPr lang="en-US" sz="2000" b="1" i="1" u="sng" dirty="0" err="1">
                <a:solidFill>
                  <a:srgbClr val="FF0000"/>
                </a:solidFill>
              </a:rPr>
              <a:t>engine_cost</a:t>
            </a:r>
            <a:r>
              <a:rPr lang="en-US" sz="2000" b="1" i="1" u="sng" dirty="0">
                <a:solidFill>
                  <a:srgbClr val="FF0000"/>
                </a:solidFill>
              </a:rPr>
              <a:t> tables </a:t>
            </a:r>
            <a:r>
              <a:rPr lang="en-US" sz="2000" b="1" i="1" dirty="0"/>
              <a:t>in the </a:t>
            </a:r>
            <a:r>
              <a:rPr lang="en-US" sz="2000" b="1" i="1" dirty="0" err="1"/>
              <a:t>mysql</a:t>
            </a:r>
            <a:r>
              <a:rPr lang="en-US" sz="2000" b="1" i="1" dirty="0"/>
              <a:t> system database and are </a:t>
            </a:r>
            <a:r>
              <a:rPr lang="en-US" sz="2000" b="1" i="1" u="sng" dirty="0">
                <a:solidFill>
                  <a:srgbClr val="FF0000"/>
                </a:solidFill>
              </a:rPr>
              <a:t>configurable</a:t>
            </a:r>
            <a:r>
              <a:rPr lang="en-US" sz="2000" b="1" i="1" dirty="0"/>
              <a:t> at any time. (The intent of these tables is to make it possible to </a:t>
            </a:r>
            <a:r>
              <a:rPr lang="en-US" sz="2000" b="1" i="1" dirty="0">
                <a:solidFill>
                  <a:srgbClr val="FF0000"/>
                </a:solidFill>
              </a:rPr>
              <a:t>easily adjust </a:t>
            </a:r>
            <a:r>
              <a:rPr lang="en-US" sz="2000" b="1" i="1" dirty="0"/>
              <a:t>the cost estimates that the </a:t>
            </a:r>
            <a:r>
              <a:rPr lang="en-US" sz="2000" b="1" i="1" dirty="0">
                <a:solidFill>
                  <a:srgbClr val="FF0000"/>
                </a:solidFill>
              </a:rPr>
              <a:t>optimizer</a:t>
            </a:r>
            <a:r>
              <a:rPr lang="en-US" sz="2000" b="1" i="1" dirty="0"/>
              <a:t> uses when it attempts to arrive at </a:t>
            </a:r>
            <a:r>
              <a:rPr lang="en-US" sz="2000" b="1" i="1" dirty="0">
                <a:solidFill>
                  <a:srgbClr val="FF0000"/>
                </a:solidFill>
              </a:rPr>
              <a:t>query execution plans</a:t>
            </a:r>
            <a:r>
              <a:rPr lang="en-US" sz="2000" b="1" i="1" dirty="0"/>
              <a:t>.)</a:t>
            </a:r>
          </a:p>
          <a:p>
            <a:pPr>
              <a:buFont typeface="Arial" panose="020B0604020202020204" pitchFamily="34" charset="0"/>
              <a:buChar char="•"/>
            </a:pPr>
            <a:endParaRPr lang="en-US" i="1" dirty="0"/>
          </a:p>
          <a:p>
            <a:r>
              <a:rPr lang="en-US" dirty="0">
                <a:latin typeface="Courier New" panose="02070309020205020404" pitchFamily="49" charset="0"/>
                <a:cs typeface="Courier New" panose="02070309020205020404" pitchFamily="49" charset="0"/>
              </a:rPr>
              <a:t># Change default value for </a:t>
            </a:r>
            <a:r>
              <a:rPr lang="en-US" dirty="0" err="1">
                <a:latin typeface="Courier New" panose="02070309020205020404" pitchFamily="49" charset="0"/>
                <a:cs typeface="Courier New" panose="02070309020205020404" pitchFamily="49" charset="0"/>
              </a:rPr>
              <a:t>io_block_read_cost</a:t>
            </a:r>
            <a:r>
              <a:rPr lang="en-US" dirty="0">
                <a:latin typeface="Courier New" panose="02070309020205020404" pitchFamily="49" charset="0"/>
                <a:cs typeface="Courier New" panose="02070309020205020404" pitchFamily="49" charset="0"/>
              </a:rPr>
              <a:t> due to slow disk</a:t>
            </a:r>
          </a:p>
          <a:p>
            <a:endParaRPr lang="en-US" b="1" dirty="0">
              <a:solidFill>
                <a:srgbClr val="0177AB"/>
              </a:solidFill>
              <a:latin typeface="Courier New" panose="02070309020205020404" pitchFamily="49" charset="0"/>
              <a:cs typeface="Courier New" panose="02070309020205020404" pitchFamily="49" charset="0"/>
            </a:endParaRPr>
          </a:p>
          <a:p>
            <a:r>
              <a:rPr lang="en-US" b="1" dirty="0">
                <a:solidFill>
                  <a:srgbClr val="0177AB"/>
                </a:solidFill>
                <a:latin typeface="Courier New" panose="02070309020205020404" pitchFamily="49" charset="0"/>
                <a:cs typeface="Courier New" panose="02070309020205020404" pitchFamily="49" charset="0"/>
              </a:rPr>
              <a:t>UPDATE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mysql.engine_cost</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a:solidFill>
                  <a:srgbClr val="0177AB"/>
                </a:solidFill>
                <a:latin typeface="Courier New" panose="02070309020205020404" pitchFamily="49" charset="0"/>
                <a:cs typeface="Courier New" panose="02070309020205020404" pitchFamily="49" charset="0"/>
              </a:rPr>
              <a:t>SET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cost_value</a:t>
            </a:r>
            <a:r>
              <a:rPr lang="en-US" b="1" dirty="0">
                <a:latin typeface="Courier New" panose="02070309020205020404" pitchFamily="49" charset="0"/>
                <a:cs typeface="Courier New" panose="02070309020205020404" pitchFamily="49" charset="0"/>
              </a:rPr>
              <a:t> = </a:t>
            </a:r>
            <a:r>
              <a:rPr lang="en-US" b="1" dirty="0">
                <a:solidFill>
                  <a:srgbClr val="C00000"/>
                </a:solidFill>
                <a:latin typeface="Courier New" panose="02070309020205020404" pitchFamily="49" charset="0"/>
                <a:cs typeface="Courier New" panose="02070309020205020404" pitchFamily="49" charset="0"/>
              </a:rPr>
              <a:t>3.0</a:t>
            </a:r>
          </a:p>
          <a:p>
            <a:r>
              <a:rPr lang="en-US" b="1" dirty="0">
                <a:latin typeface="Courier New" panose="02070309020205020404" pitchFamily="49" charset="0"/>
                <a:cs typeface="Courier New" panose="02070309020205020404" pitchFamily="49" charset="0"/>
              </a:rPr>
              <a:t>  </a:t>
            </a:r>
            <a:r>
              <a:rPr lang="en-US" b="1" dirty="0">
                <a:solidFill>
                  <a:srgbClr val="0177AB"/>
                </a:solidFill>
                <a:latin typeface="Courier New" panose="02070309020205020404" pitchFamily="49" charset="0"/>
                <a:cs typeface="Courier New" panose="02070309020205020404" pitchFamily="49" charset="0"/>
              </a:rPr>
              <a:t>WHERE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cost_name</a:t>
            </a:r>
            <a:r>
              <a:rPr lang="en-US" b="1" dirty="0">
                <a:latin typeface="Courier New" panose="02070309020205020404" pitchFamily="49" charset="0"/>
                <a:cs typeface="Courier New" panose="02070309020205020404" pitchFamily="49" charset="0"/>
              </a:rPr>
              <a:t> = </a:t>
            </a:r>
            <a:r>
              <a:rPr lang="en-US" b="1" dirty="0">
                <a:solidFill>
                  <a:srgbClr val="669901"/>
                </a:solidFill>
                <a:latin typeface="Courier New" panose="02070309020205020404" pitchFamily="49" charset="0"/>
                <a:cs typeface="Courier New" panose="02070309020205020404" pitchFamily="49" charset="0"/>
              </a:rPr>
              <a:t>'</a:t>
            </a:r>
            <a:r>
              <a:rPr lang="en-US" b="1" dirty="0" err="1">
                <a:solidFill>
                  <a:srgbClr val="669901"/>
                </a:solidFill>
                <a:latin typeface="Courier New" panose="02070309020205020404" pitchFamily="49" charset="0"/>
                <a:cs typeface="Courier New" panose="02070309020205020404" pitchFamily="49" charset="0"/>
              </a:rPr>
              <a:t>io_block_read_cost</a:t>
            </a:r>
            <a:r>
              <a:rPr lang="en-US" b="1" dirty="0">
                <a:solidFill>
                  <a:srgbClr val="669901"/>
                </a:solidFill>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a:p>
            <a:r>
              <a:rPr lang="en-US" b="1" dirty="0">
                <a:solidFill>
                  <a:srgbClr val="0177AB"/>
                </a:solidFill>
                <a:latin typeface="Courier New" panose="02070309020205020404" pitchFamily="49" charset="0"/>
                <a:cs typeface="Courier New" panose="02070309020205020404" pitchFamily="49" charset="0"/>
              </a:rPr>
              <a:t>FLUSH OPTIMIZER_COSTS</a:t>
            </a:r>
            <a:r>
              <a:rPr lang="en-US"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7818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down)">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wipe(down)">
                                      <p:cBhvr>
                                        <p:cTn id="32" dur="500"/>
                                        <p:tgtEl>
                                          <p:spTgt spid="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wipe(down)">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
                                            <p:txEl>
                                              <p:pRg st="9" end="9"/>
                                            </p:txEl>
                                          </p:spTgt>
                                        </p:tgtEl>
                                        <p:attrNameLst>
                                          <p:attrName>style.visibility</p:attrName>
                                        </p:attrNameLst>
                                      </p:cBhvr>
                                      <p:to>
                                        <p:strVal val="visible"/>
                                      </p:to>
                                    </p:set>
                                    <p:animEffect transition="in" filter="wipe(down)">
                                      <p:cBhvr>
                                        <p:cTn id="42" dur="500"/>
                                        <p:tgtEl>
                                          <p:spTgt spid="7">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wipe(down)">
                                      <p:cBhvr>
                                        <p:cTn id="4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CA52E-EE4F-A535-5200-0A4EE105E68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944302-4E51-63AD-F9A3-00CD1546AF3A}"/>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7FD0C559-1CF5-8380-531B-E2FD389B5CD6}"/>
              </a:ext>
            </a:extLst>
          </p:cNvPr>
          <p:cNvSpPr>
            <a:spLocks noGrp="1"/>
          </p:cNvSpPr>
          <p:nvPr>
            <p:ph type="sldNum" sz="quarter" idx="12"/>
          </p:nvPr>
        </p:nvSpPr>
        <p:spPr/>
        <p:txBody>
          <a:bodyPr/>
          <a:lstStyle/>
          <a:p>
            <a:fld id="{345D60D9-5372-5F40-9443-0F9AE5BDC3C8}" type="slidenum">
              <a:rPr lang="en-US" smtClean="0"/>
              <a:pPr/>
              <a:t>47</a:t>
            </a:fld>
            <a:endParaRPr lang="en-US" dirty="0"/>
          </a:p>
        </p:txBody>
      </p:sp>
      <p:sp>
        <p:nvSpPr>
          <p:cNvPr id="4" name="Title 3">
            <a:extLst>
              <a:ext uri="{FF2B5EF4-FFF2-40B4-BE49-F238E27FC236}">
                <a16:creationId xmlns:a16="http://schemas.microsoft.com/office/drawing/2014/main" id="{28D8AA58-6633-667E-13F3-A04D3C3F3DAC}"/>
              </a:ext>
            </a:extLst>
          </p:cNvPr>
          <p:cNvSpPr>
            <a:spLocks noGrp="1"/>
          </p:cNvSpPr>
          <p:nvPr>
            <p:ph type="title"/>
          </p:nvPr>
        </p:nvSpPr>
        <p:spPr/>
        <p:txBody>
          <a:bodyPr/>
          <a:lstStyle/>
          <a:p>
            <a:r>
              <a:rPr lang="en-US" dirty="0"/>
              <a:t>MySQL Configuration File</a:t>
            </a:r>
          </a:p>
        </p:txBody>
      </p:sp>
      <p:sp>
        <p:nvSpPr>
          <p:cNvPr id="9" name="Espace réservé du texte 5">
            <a:extLst>
              <a:ext uri="{FF2B5EF4-FFF2-40B4-BE49-F238E27FC236}">
                <a16:creationId xmlns:a16="http://schemas.microsoft.com/office/drawing/2014/main" id="{206E1C71-819B-F57C-53BE-9A6550F55F63}"/>
              </a:ext>
            </a:extLst>
          </p:cNvPr>
          <p:cNvSpPr>
            <a:spLocks noGrp="1"/>
          </p:cNvSpPr>
          <p:nvPr>
            <p:ph type="body" sz="quarter" idx="33"/>
          </p:nvPr>
        </p:nvSpPr>
        <p:spPr>
          <a:xfrm>
            <a:off x="776689" y="4135193"/>
            <a:ext cx="10158984" cy="681251"/>
          </a:xfrm>
        </p:spPr>
        <p:txBody>
          <a:bodyPr/>
          <a:lstStyle/>
          <a:p>
            <a:endParaRPr lang="en-US" dirty="0"/>
          </a:p>
          <a:p>
            <a:endParaRPr lang="fr-FR" dirty="0"/>
          </a:p>
          <a:p>
            <a:endParaRPr lang="fr-FR" dirty="0"/>
          </a:p>
        </p:txBody>
      </p:sp>
    </p:spTree>
    <p:extLst>
      <p:ext uri="{BB962C8B-B14F-4D97-AF65-F5344CB8AC3E}">
        <p14:creationId xmlns:p14="http://schemas.microsoft.com/office/powerpoint/2010/main" val="282175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BE87-198E-4869-7F87-767492F87BB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6A8AE95-FA2D-B402-F88D-27569AA1BFBB}"/>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7EC3D80C-688F-2048-432A-D796A4231A2F}"/>
              </a:ext>
            </a:extLst>
          </p:cNvPr>
          <p:cNvSpPr>
            <a:spLocks noGrp="1"/>
          </p:cNvSpPr>
          <p:nvPr>
            <p:ph type="sldNum" sz="quarter" idx="12"/>
          </p:nvPr>
        </p:nvSpPr>
        <p:spPr/>
        <p:txBody>
          <a:bodyPr/>
          <a:lstStyle/>
          <a:p>
            <a:fld id="{345D60D9-5372-5F40-9443-0F9AE5BDC3C8}" type="slidenum">
              <a:rPr lang="en-US" smtClean="0"/>
              <a:pPr/>
              <a:t>48</a:t>
            </a:fld>
            <a:endParaRPr lang="en-US" dirty="0"/>
          </a:p>
        </p:txBody>
      </p:sp>
      <p:sp>
        <p:nvSpPr>
          <p:cNvPr id="5" name="Text Placeholder 7">
            <a:extLst>
              <a:ext uri="{FF2B5EF4-FFF2-40B4-BE49-F238E27FC236}">
                <a16:creationId xmlns:a16="http://schemas.microsoft.com/office/drawing/2014/main" id="{F6EB8629-AD2B-9491-F1FE-459F40E03518}"/>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sz="2000" dirty="0"/>
          </a:p>
        </p:txBody>
      </p:sp>
      <p:sp>
        <p:nvSpPr>
          <p:cNvPr id="6" name="Title 5">
            <a:extLst>
              <a:ext uri="{FF2B5EF4-FFF2-40B4-BE49-F238E27FC236}">
                <a16:creationId xmlns:a16="http://schemas.microsoft.com/office/drawing/2014/main" id="{5C8BD810-F1DF-0C28-AE79-74A660A8AA1C}"/>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Configuration File</a:t>
            </a:r>
          </a:p>
        </p:txBody>
      </p:sp>
      <p:sp>
        <p:nvSpPr>
          <p:cNvPr id="11" name="ZoneTexte 10">
            <a:extLst>
              <a:ext uri="{FF2B5EF4-FFF2-40B4-BE49-F238E27FC236}">
                <a16:creationId xmlns:a16="http://schemas.microsoft.com/office/drawing/2014/main" id="{4FB297D9-2F71-0555-ADCC-900D0EA937DC}"/>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E1424C6C-1F36-A494-4A68-F1B770AC5390}"/>
              </a:ext>
            </a:extLst>
          </p:cNvPr>
          <p:cNvSpPr txBox="1">
            <a:spLocks/>
          </p:cNvSpPr>
          <p:nvPr/>
        </p:nvSpPr>
        <p:spPr>
          <a:xfrm>
            <a:off x="624721" y="1649039"/>
            <a:ext cx="10687050" cy="51816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r>
              <a:rPr lang="en-US" sz="2000" b="1" i="1" dirty="0"/>
              <a:t>There is no one-size-fits-all</a:t>
            </a:r>
          </a:p>
          <a:p>
            <a:pPr marL="469265" lvl="1" indent="-285750"/>
            <a:r>
              <a:rPr lang="en-US" sz="2000" b="1" i="1" dirty="0"/>
              <a:t>Most of the default settings are fine</a:t>
            </a:r>
          </a:p>
          <a:p>
            <a:pPr marL="469265" lvl="1" indent="-285750"/>
            <a:r>
              <a:rPr lang="en-US" sz="2000" b="1" i="1" dirty="0"/>
              <a:t>Consider using </a:t>
            </a:r>
            <a:r>
              <a:rPr lang="en-US" sz="2000" b="1" i="1" dirty="0" err="1">
                <a:solidFill>
                  <a:srgbClr val="FF0000"/>
                </a:solidFill>
              </a:rPr>
              <a:t>innodb_dedicated_server</a:t>
            </a:r>
            <a:r>
              <a:rPr lang="en-US" sz="2000" b="1" i="1" dirty="0"/>
              <a:t>  for dedicated </a:t>
            </a:r>
            <a:r>
              <a:rPr lang="en-US" sz="2000" b="1" i="1" dirty="0" err="1"/>
              <a:t>InnoDB</a:t>
            </a:r>
            <a:r>
              <a:rPr lang="en-US" sz="2000" b="1" i="1" dirty="0"/>
              <a:t> Servers</a:t>
            </a:r>
          </a:p>
          <a:p>
            <a:pPr marL="469265" lvl="1" indent="-285750"/>
            <a:r>
              <a:rPr lang="en-US" sz="2000" b="1" i="1" dirty="0"/>
              <a:t>Know the difference between </a:t>
            </a:r>
            <a:r>
              <a:rPr lang="en-US" sz="2000" b="1" i="1" dirty="0">
                <a:solidFill>
                  <a:srgbClr val="FF0000"/>
                </a:solidFill>
              </a:rPr>
              <a:t>global</a:t>
            </a:r>
            <a:r>
              <a:rPr lang="en-US" sz="2000" b="1" i="1" dirty="0"/>
              <a:t> and </a:t>
            </a:r>
            <a:r>
              <a:rPr lang="en-US" sz="2000" b="1" i="1" dirty="0">
                <a:solidFill>
                  <a:srgbClr val="FF0000"/>
                </a:solidFill>
              </a:rPr>
              <a:t>session</a:t>
            </a:r>
            <a:r>
              <a:rPr lang="en-US" sz="2000" b="1" i="1" dirty="0"/>
              <a:t> variables</a:t>
            </a:r>
          </a:p>
          <a:p>
            <a:pPr marL="469265" lvl="1" indent="-285750"/>
            <a:r>
              <a:rPr lang="en-US" sz="2000" b="1" i="1" dirty="0"/>
              <a:t>Security and performance often don’t go together</a:t>
            </a:r>
          </a:p>
          <a:p>
            <a:pPr marL="469265" lvl="1" indent="-285750"/>
            <a:endParaRPr lang="en-US" sz="2000" b="1" i="1" dirty="0"/>
          </a:p>
          <a:p>
            <a:pPr marL="526415" lvl="1" indent="-342900"/>
            <a:r>
              <a:rPr lang="en-US" sz="2000" b="1" i="1" dirty="0">
                <a:solidFill>
                  <a:srgbClr val="FF0000"/>
                </a:solidFill>
              </a:rPr>
              <a:t>Know what your OS and Hardware can do</a:t>
            </a:r>
            <a:r>
              <a:rPr lang="en-US" sz="2000" dirty="0"/>
              <a:t> - </a:t>
            </a:r>
            <a:r>
              <a:rPr lang="en-US" sz="2000" b="1" i="1" dirty="0"/>
              <a:t>For Example</a:t>
            </a:r>
          </a:p>
          <a:p>
            <a:pPr marL="526415" lvl="1" indent="-342900"/>
            <a:endParaRPr lang="en-US" sz="2000" dirty="0"/>
          </a:p>
          <a:p>
            <a:pPr marL="526415" lvl="1" indent="-342900"/>
            <a:r>
              <a:rPr lang="en-US" sz="2000" b="1" i="1" dirty="0"/>
              <a:t>Some flash devices support </a:t>
            </a:r>
            <a:r>
              <a:rPr lang="en-US" sz="2000" b="1" i="1" dirty="0">
                <a:solidFill>
                  <a:srgbClr val="FF0000"/>
                </a:solidFill>
              </a:rPr>
              <a:t>atomic 16 KB </a:t>
            </a:r>
            <a:r>
              <a:rPr lang="en-US" sz="2000" b="1" i="1" dirty="0"/>
              <a:t>writes. This would be an ideal situation for disabling the </a:t>
            </a:r>
            <a:r>
              <a:rPr lang="en-US" sz="2000" b="1" i="1" dirty="0" err="1">
                <a:solidFill>
                  <a:srgbClr val="FF0000"/>
                </a:solidFill>
              </a:rPr>
              <a:t>doublewrite</a:t>
            </a:r>
            <a:r>
              <a:rPr lang="en-US" sz="2000" b="1" i="1" dirty="0">
                <a:solidFill>
                  <a:srgbClr val="FF0000"/>
                </a:solidFill>
              </a:rPr>
              <a:t> buffer</a:t>
            </a:r>
            <a:r>
              <a:rPr lang="en-US" sz="2000" b="1" i="1" dirty="0"/>
              <a:t>. </a:t>
            </a:r>
          </a:p>
          <a:p>
            <a:pPr marL="469265" lvl="1" indent="-285750"/>
            <a:r>
              <a:rPr lang="en-US" sz="2000" b="1" i="1" dirty="0"/>
              <a:t>However, in addition to disabling the </a:t>
            </a:r>
            <a:r>
              <a:rPr lang="en-US" sz="2000" b="1" i="1" dirty="0" err="1"/>
              <a:t>doublewrite</a:t>
            </a:r>
            <a:r>
              <a:rPr lang="en-US" sz="2000" b="1" i="1" dirty="0"/>
              <a:t> buffer you will most likely be required to use </a:t>
            </a:r>
            <a:r>
              <a:rPr lang="en-US" sz="2000" b="1" i="1" dirty="0">
                <a:solidFill>
                  <a:srgbClr val="FF0000"/>
                </a:solidFill>
              </a:rPr>
              <a:t>O_DIRECT flush method </a:t>
            </a:r>
            <a:r>
              <a:rPr lang="en-US" sz="2000" b="1" i="1" dirty="0"/>
              <a:t>and the </a:t>
            </a:r>
            <a:r>
              <a:rPr lang="en-US" sz="2000" b="1" i="1" dirty="0">
                <a:solidFill>
                  <a:srgbClr val="FF0000"/>
                </a:solidFill>
              </a:rPr>
              <a:t>XFS</a:t>
            </a:r>
            <a:r>
              <a:rPr lang="en-US" sz="2000" b="1" i="1" dirty="0"/>
              <a:t> filesystem. </a:t>
            </a:r>
          </a:p>
        </p:txBody>
      </p:sp>
    </p:spTree>
    <p:extLst>
      <p:ext uri="{BB962C8B-B14F-4D97-AF65-F5344CB8AC3E}">
        <p14:creationId xmlns:p14="http://schemas.microsoft.com/office/powerpoint/2010/main" val="151165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down)">
                                      <p:cBhvr>
                                        <p:cTn id="10" dur="500"/>
                                        <p:tgtEl>
                                          <p:spTgt spid="2">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down)">
                                      <p:cBhvr>
                                        <p:cTn id="13" dur="500"/>
                                        <p:tgtEl>
                                          <p:spTgt spid="2">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down)">
                                      <p:cBhvr>
                                        <p:cTn id="16" dur="500"/>
                                        <p:tgtEl>
                                          <p:spTgt spid="2">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down)">
                                      <p:cBhvr>
                                        <p:cTn id="19" dur="500"/>
                                        <p:tgtEl>
                                          <p:spTgt spid="2">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wipe(down)">
                                      <p:cBhvr>
                                        <p:cTn id="25" dur="500"/>
                                        <p:tgtEl>
                                          <p:spTgt spid="2">
                                            <p:txEl>
                                              <p:pRg st="8" end="8"/>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wipe(down)">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0B9DF-89C2-E2FA-E7DD-659B6B894A9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EFFDA36-2812-90EA-35D2-9E5EF445A1D9}"/>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ECE401F0-9ED3-A576-F226-3A7EB4DE0D5A}"/>
              </a:ext>
            </a:extLst>
          </p:cNvPr>
          <p:cNvSpPr>
            <a:spLocks noGrp="1"/>
          </p:cNvSpPr>
          <p:nvPr>
            <p:ph type="sldNum" sz="quarter" idx="12"/>
          </p:nvPr>
        </p:nvSpPr>
        <p:spPr/>
        <p:txBody>
          <a:bodyPr/>
          <a:lstStyle/>
          <a:p>
            <a:fld id="{345D60D9-5372-5F40-9443-0F9AE5BDC3C8}" type="slidenum">
              <a:rPr lang="en-US" smtClean="0"/>
              <a:pPr/>
              <a:t>49</a:t>
            </a:fld>
            <a:endParaRPr lang="en-US" dirty="0"/>
          </a:p>
        </p:txBody>
      </p:sp>
      <p:sp>
        <p:nvSpPr>
          <p:cNvPr id="5" name="Text Placeholder 7">
            <a:extLst>
              <a:ext uri="{FF2B5EF4-FFF2-40B4-BE49-F238E27FC236}">
                <a16:creationId xmlns:a16="http://schemas.microsoft.com/office/drawing/2014/main" id="{41FAAA23-136F-437A-BDD1-8721A76CC9E3}"/>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innodb_buffer_pool_size</a:t>
            </a:r>
            <a:endParaRPr lang="it-IT" sz="2000" dirty="0"/>
          </a:p>
        </p:txBody>
      </p:sp>
      <p:sp>
        <p:nvSpPr>
          <p:cNvPr id="6" name="Title 5">
            <a:extLst>
              <a:ext uri="{FF2B5EF4-FFF2-40B4-BE49-F238E27FC236}">
                <a16:creationId xmlns:a16="http://schemas.microsoft.com/office/drawing/2014/main" id="{8A99CCAC-2F49-B3DB-BBEB-6823F19983D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Configuration File</a:t>
            </a:r>
          </a:p>
        </p:txBody>
      </p:sp>
      <p:sp>
        <p:nvSpPr>
          <p:cNvPr id="11" name="ZoneTexte 10">
            <a:extLst>
              <a:ext uri="{FF2B5EF4-FFF2-40B4-BE49-F238E27FC236}">
                <a16:creationId xmlns:a16="http://schemas.microsoft.com/office/drawing/2014/main" id="{4502F786-5195-0F13-B01A-22CB66866AA0}"/>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531D0C81-0FEE-691E-319B-586A25C550EC}"/>
              </a:ext>
            </a:extLst>
          </p:cNvPr>
          <p:cNvSpPr txBox="1">
            <a:spLocks/>
          </p:cNvSpPr>
          <p:nvPr/>
        </p:nvSpPr>
        <p:spPr>
          <a:xfrm>
            <a:off x="762000" y="1609724"/>
            <a:ext cx="10687050"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r>
              <a:rPr lang="en-US" b="1" i="1" dirty="0"/>
              <a:t>One of the most important variables to be set when using the </a:t>
            </a:r>
            <a:r>
              <a:rPr lang="en-US" b="1" i="1" dirty="0" err="1"/>
              <a:t>InnoDB</a:t>
            </a:r>
            <a:r>
              <a:rPr lang="en-US" b="1" i="1" dirty="0"/>
              <a:t> storage engine</a:t>
            </a:r>
          </a:p>
          <a:p>
            <a:pPr marL="469265" lvl="1" indent="-285750"/>
            <a:r>
              <a:rPr lang="en-US" b="1" i="1" dirty="0"/>
              <a:t>Setting to 75%-80% of available memory works for many workloads</a:t>
            </a:r>
          </a:p>
          <a:p>
            <a:pPr marL="469265" lvl="1" indent="-285750"/>
            <a:r>
              <a:rPr lang="en-US" b="1" i="1" dirty="0"/>
              <a:t>However, the following is a formula to more precisely determine optimal sizing:</a:t>
            </a:r>
            <a:br>
              <a:rPr lang="en-US" b="1" i="1" dirty="0"/>
            </a:br>
            <a:br>
              <a:rPr lang="en-US" b="1" i="1" dirty="0"/>
            </a:br>
            <a:r>
              <a:rPr lang="en-US" b="1" i="1" dirty="0">
                <a:solidFill>
                  <a:srgbClr val="FF0000"/>
                </a:solidFill>
              </a:rPr>
              <a:t>Total Memory Available </a:t>
            </a:r>
            <a:br>
              <a:rPr lang="en-US" b="1" i="1" dirty="0">
                <a:solidFill>
                  <a:srgbClr val="FF0000"/>
                </a:solidFill>
              </a:rPr>
            </a:br>
            <a:r>
              <a:rPr lang="en-US" b="1" i="1" dirty="0">
                <a:solidFill>
                  <a:srgbClr val="FF0000"/>
                </a:solidFill>
              </a:rPr>
              <a:t>- Operating System</a:t>
            </a:r>
            <a:br>
              <a:rPr lang="en-US" b="1" i="1" dirty="0">
                <a:solidFill>
                  <a:srgbClr val="FF0000"/>
                </a:solidFill>
              </a:rPr>
            </a:br>
            <a:r>
              <a:rPr lang="en-US" b="1" i="1" dirty="0">
                <a:solidFill>
                  <a:srgbClr val="FF0000"/>
                </a:solidFill>
              </a:rPr>
              <a:t>- Applications Running on the Server, such as Monitoring Agents</a:t>
            </a:r>
            <a:br>
              <a:rPr lang="en-US" b="1" i="1" dirty="0">
                <a:solidFill>
                  <a:srgbClr val="FF0000"/>
                </a:solidFill>
              </a:rPr>
            </a:br>
            <a:r>
              <a:rPr lang="en-US" b="1" i="1" dirty="0">
                <a:solidFill>
                  <a:srgbClr val="FF0000"/>
                </a:solidFill>
              </a:rPr>
              <a:t>- The MySQL Server – e.g., Buffers for Query Operations</a:t>
            </a:r>
            <a:br>
              <a:rPr lang="en-US" b="1" i="1" dirty="0">
                <a:solidFill>
                  <a:srgbClr val="FF0000"/>
                </a:solidFill>
              </a:rPr>
            </a:br>
            <a:r>
              <a:rPr lang="en-US" b="1" i="1" dirty="0">
                <a:solidFill>
                  <a:srgbClr val="FF0000"/>
                </a:solidFill>
              </a:rPr>
              <a:t>- Memory for the Operating System to cache all or part (the tail) of </a:t>
            </a:r>
            <a:r>
              <a:rPr lang="en-US" b="1" i="1" dirty="0" err="1">
                <a:solidFill>
                  <a:srgbClr val="FF0000"/>
                </a:solidFill>
              </a:rPr>
              <a:t>InnoDB</a:t>
            </a:r>
            <a:r>
              <a:rPr lang="en-US" b="1" i="1" dirty="0">
                <a:solidFill>
                  <a:srgbClr val="FF0000"/>
                </a:solidFill>
              </a:rPr>
              <a:t> Log Files (e.g. Binary Logs)</a:t>
            </a:r>
            <a:br>
              <a:rPr lang="en-US" b="1" i="1" dirty="0">
                <a:solidFill>
                  <a:srgbClr val="FF0000"/>
                </a:solidFill>
              </a:rPr>
            </a:br>
            <a:r>
              <a:rPr lang="en-US" b="1" i="1" dirty="0">
                <a:solidFill>
                  <a:srgbClr val="FF0000"/>
                </a:solidFill>
              </a:rPr>
              <a:t>- Any Other Buffers, such as Key Buffer</a:t>
            </a:r>
            <a:br>
              <a:rPr lang="en-US" b="1" i="1" dirty="0"/>
            </a:br>
            <a:br>
              <a:rPr lang="en-US" b="1" i="1" dirty="0"/>
            </a:br>
            <a:r>
              <a:rPr lang="en-US" b="1" i="1" dirty="0"/>
              <a:t>The result of the above should be multiplied by 105% to account for the overhead of </a:t>
            </a:r>
            <a:r>
              <a:rPr lang="en-US" b="1" i="1" dirty="0" err="1"/>
              <a:t>InnoDB</a:t>
            </a:r>
            <a:r>
              <a:rPr lang="en-US" b="1" i="1" dirty="0"/>
              <a:t>. Round the result down and that is your </a:t>
            </a:r>
            <a:r>
              <a:rPr lang="en-US" b="1" i="1" dirty="0" err="1">
                <a:solidFill>
                  <a:srgbClr val="FF0000"/>
                </a:solidFill>
              </a:rPr>
              <a:t>innodb_buffer_pool_size</a:t>
            </a:r>
            <a:r>
              <a:rPr lang="en-US" b="1" i="1" dirty="0"/>
              <a:t>. </a:t>
            </a:r>
          </a:p>
        </p:txBody>
      </p:sp>
    </p:spTree>
    <p:extLst>
      <p:ext uri="{BB962C8B-B14F-4D97-AF65-F5344CB8AC3E}">
        <p14:creationId xmlns:p14="http://schemas.microsoft.com/office/powerpoint/2010/main" val="412955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Benchmarking </a:t>
            </a:r>
          </a:p>
        </p:txBody>
      </p:sp>
      <p:sp>
        <p:nvSpPr>
          <p:cNvPr id="9" name="Espace réservé du texte 5">
            <a:extLst>
              <a:ext uri="{FF2B5EF4-FFF2-40B4-BE49-F238E27FC236}">
                <a16:creationId xmlns:a16="http://schemas.microsoft.com/office/drawing/2014/main" id="{94E9F2FB-A269-F225-9128-30C4AD2E15BF}"/>
              </a:ext>
            </a:extLst>
          </p:cNvPr>
          <p:cNvSpPr>
            <a:spLocks noGrp="1"/>
          </p:cNvSpPr>
          <p:nvPr>
            <p:ph type="body" sz="quarter" idx="33"/>
          </p:nvPr>
        </p:nvSpPr>
        <p:spPr>
          <a:xfrm>
            <a:off x="776689" y="4135193"/>
            <a:ext cx="10158984" cy="681251"/>
          </a:xfrm>
        </p:spPr>
        <p:txBody>
          <a:bodyPr/>
          <a:lstStyle/>
          <a:p>
            <a:endParaRPr lang="fr-FR" dirty="0"/>
          </a:p>
        </p:txBody>
      </p:sp>
    </p:spTree>
    <p:extLst>
      <p:ext uri="{BB962C8B-B14F-4D97-AF65-F5344CB8AC3E}">
        <p14:creationId xmlns:p14="http://schemas.microsoft.com/office/powerpoint/2010/main" val="39875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FEFEA-83B3-BFC2-F87E-CCFB4AB24E33}"/>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B597443-4630-859E-55EE-0B156AC48EF9}"/>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38223070-F7CB-6535-5403-8437671E0984}"/>
              </a:ext>
            </a:extLst>
          </p:cNvPr>
          <p:cNvSpPr>
            <a:spLocks noGrp="1"/>
          </p:cNvSpPr>
          <p:nvPr>
            <p:ph type="sldNum" sz="quarter" idx="12"/>
          </p:nvPr>
        </p:nvSpPr>
        <p:spPr/>
        <p:txBody>
          <a:bodyPr/>
          <a:lstStyle/>
          <a:p>
            <a:fld id="{345D60D9-5372-5F40-9443-0F9AE5BDC3C8}" type="slidenum">
              <a:rPr lang="en-US" smtClean="0"/>
              <a:pPr/>
              <a:t>50</a:t>
            </a:fld>
            <a:endParaRPr lang="en-US" dirty="0"/>
          </a:p>
        </p:txBody>
      </p:sp>
      <p:sp>
        <p:nvSpPr>
          <p:cNvPr id="5" name="Text Placeholder 7">
            <a:extLst>
              <a:ext uri="{FF2B5EF4-FFF2-40B4-BE49-F238E27FC236}">
                <a16:creationId xmlns:a16="http://schemas.microsoft.com/office/drawing/2014/main" id="{B69252B6-3035-E879-1374-7DC2356FDF7A}"/>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 </a:t>
            </a:r>
            <a:r>
              <a:rPr lang="it-IT" sz="2000" dirty="0" err="1"/>
              <a:t>innodb_log_file_size</a:t>
            </a:r>
            <a:endParaRPr lang="it-IT" sz="2000" dirty="0"/>
          </a:p>
        </p:txBody>
      </p:sp>
      <p:sp>
        <p:nvSpPr>
          <p:cNvPr id="6" name="Title 5">
            <a:extLst>
              <a:ext uri="{FF2B5EF4-FFF2-40B4-BE49-F238E27FC236}">
                <a16:creationId xmlns:a16="http://schemas.microsoft.com/office/drawing/2014/main" id="{9E069C72-7BFC-5220-3C41-D2A3182969B2}"/>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Configuration File</a:t>
            </a:r>
          </a:p>
        </p:txBody>
      </p:sp>
      <p:sp>
        <p:nvSpPr>
          <p:cNvPr id="11" name="ZoneTexte 10">
            <a:extLst>
              <a:ext uri="{FF2B5EF4-FFF2-40B4-BE49-F238E27FC236}">
                <a16:creationId xmlns:a16="http://schemas.microsoft.com/office/drawing/2014/main" id="{227525A2-67FD-54C0-C0D5-4695E7A57C0B}"/>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B48A3B54-0B74-F744-4710-58607B3D48CE}"/>
              </a:ext>
            </a:extLst>
          </p:cNvPr>
          <p:cNvSpPr txBox="1">
            <a:spLocks/>
          </p:cNvSpPr>
          <p:nvPr/>
        </p:nvSpPr>
        <p:spPr>
          <a:xfrm>
            <a:off x="742950" y="1450022"/>
            <a:ext cx="10687050" cy="5356543"/>
          </a:xfrm>
          <a:prstGeom prst="rect">
            <a:avLst/>
          </a:prstGeom>
        </p:spPr>
        <p:txBody>
          <a:bodyPr>
            <a:normAutofit fontScale="92500"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r>
              <a:rPr lang="en-US" sz="2000" b="1" i="1" dirty="0"/>
              <a:t>Second most important variable to be set when using the </a:t>
            </a:r>
            <a:r>
              <a:rPr lang="en-US" sz="2000" b="1" i="1" dirty="0" err="1"/>
              <a:t>InnoDB</a:t>
            </a:r>
            <a:r>
              <a:rPr lang="en-US" sz="2000" b="1" i="1" dirty="0"/>
              <a:t> storage engine</a:t>
            </a:r>
          </a:p>
          <a:p>
            <a:pPr marL="469265" lvl="1" indent="-285750"/>
            <a:endParaRPr lang="en-US" sz="2000" b="1" i="1" dirty="0"/>
          </a:p>
          <a:p>
            <a:pPr marL="469265" lvl="1" indent="-285750"/>
            <a:r>
              <a:rPr lang="en-US" sz="2000" b="1" i="1" dirty="0" err="1">
                <a:solidFill>
                  <a:srgbClr val="FF0000"/>
                </a:solidFill>
              </a:rPr>
              <a:t>Innodb_log_file_size</a:t>
            </a:r>
            <a:r>
              <a:rPr lang="en-US" sz="2000" b="1" i="1" dirty="0">
                <a:solidFill>
                  <a:srgbClr val="FF0000"/>
                </a:solidFill>
              </a:rPr>
              <a:t> </a:t>
            </a:r>
            <a:r>
              <a:rPr lang="en-US" sz="2000" b="1" i="1" dirty="0"/>
              <a:t>dictates the size in bytes of the commit log files stored by MySQL</a:t>
            </a:r>
          </a:p>
          <a:p>
            <a:pPr marL="469265" lvl="1" indent="-285750"/>
            <a:endParaRPr lang="en-US" sz="2000" b="1" i="1" dirty="0"/>
          </a:p>
          <a:p>
            <a:pPr marL="469265" lvl="1" indent="-285750"/>
            <a:r>
              <a:rPr lang="en-US" sz="2000" b="1" i="1" dirty="0"/>
              <a:t>These log files will protect database data during power loss events or crashes.</a:t>
            </a:r>
          </a:p>
          <a:p>
            <a:pPr marL="469265" lvl="1" indent="-285750"/>
            <a:endParaRPr lang="en-US" sz="2000" b="1" i="1" dirty="0"/>
          </a:p>
          <a:p>
            <a:pPr marL="469265" lvl="1" indent="-285750"/>
            <a:r>
              <a:rPr lang="en-US" sz="2000" b="1" i="1" dirty="0"/>
              <a:t>To determine size, weigh the overhead of routine data changes against recovery time in the event of a crash</a:t>
            </a:r>
          </a:p>
          <a:p>
            <a:pPr marL="469265" lvl="1" indent="-285750"/>
            <a:endParaRPr lang="en-US" sz="2000" b="1" i="1" dirty="0"/>
          </a:p>
          <a:p>
            <a:pPr marL="469265" lvl="1" indent="-285750"/>
            <a:r>
              <a:rPr lang="en-US" sz="2000" b="1" i="1" dirty="0"/>
              <a:t>A common way to size:</a:t>
            </a:r>
            <a:br>
              <a:rPr lang="en-US" sz="2000" b="1" i="1" dirty="0"/>
            </a:br>
            <a:br>
              <a:rPr lang="en-US" sz="2000" b="1" i="1" dirty="0"/>
            </a:br>
            <a:r>
              <a:rPr lang="en-US" sz="2000" b="1" i="1" dirty="0"/>
              <a:t>Run the </a:t>
            </a:r>
            <a:r>
              <a:rPr lang="en-US" sz="2000" b="1" i="1" dirty="0">
                <a:solidFill>
                  <a:srgbClr val="FF0000"/>
                </a:solidFill>
              </a:rPr>
              <a:t>SHOW INNODB STATUS </a:t>
            </a:r>
            <a:r>
              <a:rPr lang="en-US" sz="2000" b="1" i="1" dirty="0"/>
              <a:t>command and observe the “</a:t>
            </a:r>
            <a:r>
              <a:rPr lang="en-US" sz="2000" b="1" i="1" dirty="0" err="1"/>
              <a:t>Innodb_os_log_written</a:t>
            </a:r>
            <a:r>
              <a:rPr lang="en-US" sz="2000" b="1" i="1" dirty="0"/>
              <a:t>” variable. </a:t>
            </a:r>
            <a:br>
              <a:rPr lang="en-US" sz="2000" b="1" i="1" dirty="0"/>
            </a:br>
            <a:r>
              <a:rPr lang="en-US" sz="2000" b="1" i="1" dirty="0"/>
              <a:t>Watch an intervals of 10 plus seconds and note the peak value. </a:t>
            </a:r>
            <a:br>
              <a:rPr lang="en-US" sz="2000" b="1" i="1" dirty="0"/>
            </a:br>
            <a:br>
              <a:rPr lang="en-US" sz="2000" b="1" i="1" dirty="0"/>
            </a:br>
            <a:r>
              <a:rPr lang="en-US" sz="2000" b="1" i="1" dirty="0"/>
              <a:t>Example: If the peak is 100 KB per second, a 256 MB log file will hold 2,560 seconds of log. This is typically enough data to hold.   </a:t>
            </a:r>
          </a:p>
        </p:txBody>
      </p:sp>
    </p:spTree>
    <p:extLst>
      <p:ext uri="{BB962C8B-B14F-4D97-AF65-F5344CB8AC3E}">
        <p14:creationId xmlns:p14="http://schemas.microsoft.com/office/powerpoint/2010/main" val="131329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wipe(down)">
                                      <p:cBhvr>
                                        <p:cTn id="10" dur="500"/>
                                        <p:tgtEl>
                                          <p:spTgt spid="2">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down)">
                                      <p:cBhvr>
                                        <p:cTn id="13" dur="500"/>
                                        <p:tgtEl>
                                          <p:spTgt spid="2">
                                            <p:txEl>
                                              <p:pRg st="4" end="4"/>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wipe(down)">
                                      <p:cBhvr>
                                        <p:cTn id="16" dur="500"/>
                                        <p:tgtEl>
                                          <p:spTgt spid="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wipe(down)">
                                      <p:cBhvr>
                                        <p:cTn id="2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65A5A-9E41-FD8A-2A1E-699175E13ECB}"/>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3B07657-FAF1-8CB2-C918-77FB2BBC078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CB11D3B7-E84C-6BA4-90AC-AB2DF39216B9}"/>
              </a:ext>
            </a:extLst>
          </p:cNvPr>
          <p:cNvSpPr>
            <a:spLocks noGrp="1"/>
          </p:cNvSpPr>
          <p:nvPr>
            <p:ph type="sldNum" sz="quarter" idx="12"/>
          </p:nvPr>
        </p:nvSpPr>
        <p:spPr/>
        <p:txBody>
          <a:bodyPr/>
          <a:lstStyle/>
          <a:p>
            <a:fld id="{345D60D9-5372-5F40-9443-0F9AE5BDC3C8}" type="slidenum">
              <a:rPr lang="en-US" smtClean="0"/>
              <a:pPr/>
              <a:t>51</a:t>
            </a:fld>
            <a:endParaRPr lang="en-US" dirty="0"/>
          </a:p>
        </p:txBody>
      </p:sp>
      <p:sp>
        <p:nvSpPr>
          <p:cNvPr id="5" name="Text Placeholder 7">
            <a:extLst>
              <a:ext uri="{FF2B5EF4-FFF2-40B4-BE49-F238E27FC236}">
                <a16:creationId xmlns:a16="http://schemas.microsoft.com/office/drawing/2014/main" id="{A4D2E1EB-7275-F995-BC1C-27024733AB79}"/>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sort_buffer_size</a:t>
            </a:r>
            <a:endParaRPr lang="it-IT" sz="2000" dirty="0"/>
          </a:p>
        </p:txBody>
      </p:sp>
      <p:sp>
        <p:nvSpPr>
          <p:cNvPr id="6" name="Title 5">
            <a:extLst>
              <a:ext uri="{FF2B5EF4-FFF2-40B4-BE49-F238E27FC236}">
                <a16:creationId xmlns:a16="http://schemas.microsoft.com/office/drawing/2014/main" id="{5EE399A2-421E-4665-E972-EDA0084B9FB9}"/>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Configuration File</a:t>
            </a:r>
          </a:p>
        </p:txBody>
      </p:sp>
      <p:sp>
        <p:nvSpPr>
          <p:cNvPr id="11" name="ZoneTexte 10">
            <a:extLst>
              <a:ext uri="{FF2B5EF4-FFF2-40B4-BE49-F238E27FC236}">
                <a16:creationId xmlns:a16="http://schemas.microsoft.com/office/drawing/2014/main" id="{0F8418C8-3715-C45D-B2BA-31401E7CC066}"/>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Text Placeholder 2">
            <a:extLst>
              <a:ext uri="{FF2B5EF4-FFF2-40B4-BE49-F238E27FC236}">
                <a16:creationId xmlns:a16="http://schemas.microsoft.com/office/drawing/2014/main" id="{5C885501-3A51-E9F0-629A-141DF1E4187C}"/>
              </a:ext>
            </a:extLst>
          </p:cNvPr>
          <p:cNvSpPr txBox="1">
            <a:spLocks/>
          </p:cNvSpPr>
          <p:nvPr/>
        </p:nvSpPr>
        <p:spPr>
          <a:xfrm>
            <a:off x="752475" y="1586009"/>
            <a:ext cx="10687050" cy="4505325"/>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50000"/>
              </a:lnSpc>
            </a:pPr>
            <a:r>
              <a:rPr lang="en-US" sz="2000" b="1" i="1" dirty="0"/>
              <a:t>Buffer for performing sorts in MySQL</a:t>
            </a:r>
          </a:p>
          <a:p>
            <a:pPr marL="469265" lvl="1" indent="-285750">
              <a:lnSpc>
                <a:spcPct val="150000"/>
              </a:lnSpc>
            </a:pPr>
            <a:r>
              <a:rPr lang="en-US" sz="2000" b="1" i="1" dirty="0"/>
              <a:t>Not specific to any storage engine and applies in a general manner for optimization</a:t>
            </a:r>
          </a:p>
          <a:p>
            <a:pPr marL="469265" lvl="1" indent="-285750">
              <a:lnSpc>
                <a:spcPct val="150000"/>
              </a:lnSpc>
            </a:pPr>
            <a:r>
              <a:rPr lang="en-US" sz="2000" b="1" i="1" dirty="0"/>
              <a:t>Increasing can speed up ORDER BYs</a:t>
            </a:r>
          </a:p>
          <a:p>
            <a:pPr marL="469265" lvl="1" indent="-285750">
              <a:lnSpc>
                <a:spcPct val="150000"/>
              </a:lnSpc>
            </a:pPr>
            <a:r>
              <a:rPr lang="en-US" sz="2000" b="1" i="1" dirty="0"/>
              <a:t>MySQL doesn’t allocate any memory for this buffer until a query needs it</a:t>
            </a:r>
          </a:p>
          <a:p>
            <a:pPr marL="469265" lvl="1" indent="-285750">
              <a:lnSpc>
                <a:spcPct val="150000"/>
              </a:lnSpc>
            </a:pPr>
            <a:r>
              <a:rPr lang="en-US" sz="2000" b="1" i="1" dirty="0"/>
              <a:t>When allocated, the entire chunk is allocated </a:t>
            </a:r>
          </a:p>
          <a:p>
            <a:pPr marL="469265" lvl="1" indent="-285750">
              <a:lnSpc>
                <a:spcPct val="150000"/>
              </a:lnSpc>
            </a:pPr>
            <a:r>
              <a:rPr lang="en-US" sz="2000" b="1" i="1" dirty="0"/>
              <a:t>Avoid setting to high! </a:t>
            </a:r>
            <a:br>
              <a:rPr lang="en-US" sz="2000" b="1" i="1" dirty="0"/>
            </a:br>
            <a:br>
              <a:rPr lang="en-US" sz="2000" b="1" i="1" dirty="0"/>
            </a:br>
            <a:r>
              <a:rPr lang="en-US" sz="2000" b="1" i="1" dirty="0"/>
              <a:t>Word of advice is </a:t>
            </a:r>
            <a:r>
              <a:rPr lang="en-US" sz="2000" b="1" i="1" dirty="0">
                <a:solidFill>
                  <a:srgbClr val="FF0000"/>
                </a:solidFill>
              </a:rPr>
              <a:t>”Keep it small and only raise it for queries that need it.” </a:t>
            </a:r>
          </a:p>
        </p:txBody>
      </p:sp>
    </p:spTree>
    <p:extLst>
      <p:ext uri="{BB962C8B-B14F-4D97-AF65-F5344CB8AC3E}">
        <p14:creationId xmlns:p14="http://schemas.microsoft.com/office/powerpoint/2010/main" val="251759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5815-C3FD-7B1B-28A6-7FCA1560F648}"/>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0BE42B18-8167-234A-A305-F1B300E2885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F69AABC8-CE9A-DD2F-1591-FC6C80377E04}"/>
              </a:ext>
            </a:extLst>
          </p:cNvPr>
          <p:cNvSpPr>
            <a:spLocks noGrp="1"/>
          </p:cNvSpPr>
          <p:nvPr>
            <p:ph type="sldNum" sz="quarter" idx="12"/>
          </p:nvPr>
        </p:nvSpPr>
        <p:spPr/>
        <p:txBody>
          <a:bodyPr/>
          <a:lstStyle/>
          <a:p>
            <a:fld id="{345D60D9-5372-5F40-9443-0F9AE5BDC3C8}" type="slidenum">
              <a:rPr lang="en-US" smtClean="0"/>
              <a:pPr/>
              <a:t>52</a:t>
            </a:fld>
            <a:endParaRPr lang="en-US" dirty="0"/>
          </a:p>
        </p:txBody>
      </p:sp>
      <p:sp>
        <p:nvSpPr>
          <p:cNvPr id="5" name="Text Placeholder 7">
            <a:extLst>
              <a:ext uri="{FF2B5EF4-FFF2-40B4-BE49-F238E27FC236}">
                <a16:creationId xmlns:a16="http://schemas.microsoft.com/office/drawing/2014/main" id="{B24E210C-832B-2AF1-A484-016723CC2929}"/>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 </a:t>
            </a:r>
            <a:r>
              <a:rPr lang="it-IT" sz="2000" dirty="0" err="1"/>
              <a:t>tmp_table_size</a:t>
            </a:r>
            <a:r>
              <a:rPr lang="it-IT" sz="2000" dirty="0"/>
              <a:t> / </a:t>
            </a:r>
            <a:r>
              <a:rPr lang="it-IT" sz="2000" dirty="0" err="1"/>
              <a:t>max_heap_table_size</a:t>
            </a:r>
            <a:endParaRPr lang="it-IT" sz="2000" dirty="0"/>
          </a:p>
        </p:txBody>
      </p:sp>
      <p:sp>
        <p:nvSpPr>
          <p:cNvPr id="6" name="Title 5">
            <a:extLst>
              <a:ext uri="{FF2B5EF4-FFF2-40B4-BE49-F238E27FC236}">
                <a16:creationId xmlns:a16="http://schemas.microsoft.com/office/drawing/2014/main" id="{A9637BC0-88F3-CC66-C203-006F784BD0A9}"/>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Configuration File</a:t>
            </a:r>
          </a:p>
        </p:txBody>
      </p:sp>
      <p:sp>
        <p:nvSpPr>
          <p:cNvPr id="11" name="ZoneTexte 10">
            <a:extLst>
              <a:ext uri="{FF2B5EF4-FFF2-40B4-BE49-F238E27FC236}">
                <a16:creationId xmlns:a16="http://schemas.microsoft.com/office/drawing/2014/main" id="{72B82215-8903-B0E9-1B5C-6E10AFEE193C}"/>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 Placeholder 2">
            <a:extLst>
              <a:ext uri="{FF2B5EF4-FFF2-40B4-BE49-F238E27FC236}">
                <a16:creationId xmlns:a16="http://schemas.microsoft.com/office/drawing/2014/main" id="{3FEBB7F4-BAA3-277C-AA6F-BB71788580E6}"/>
              </a:ext>
            </a:extLst>
          </p:cNvPr>
          <p:cNvSpPr txBox="1">
            <a:spLocks/>
          </p:cNvSpPr>
          <p:nvPr/>
        </p:nvSpPr>
        <p:spPr>
          <a:xfrm>
            <a:off x="768875" y="1765670"/>
            <a:ext cx="10687050" cy="4505325"/>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265" lvl="1" indent="-285750">
              <a:lnSpc>
                <a:spcPct val="150000"/>
              </a:lnSpc>
            </a:pPr>
            <a:r>
              <a:rPr lang="en-US" sz="2000" b="1" i="1" dirty="0"/>
              <a:t>Control how large an </a:t>
            </a:r>
            <a:r>
              <a:rPr lang="en-US" sz="2000" b="1" i="1" dirty="0">
                <a:solidFill>
                  <a:srgbClr val="FF0000"/>
                </a:solidFill>
              </a:rPr>
              <a:t>in-memory temporary </a:t>
            </a:r>
            <a:r>
              <a:rPr lang="en-US" sz="2000" b="1" i="1" dirty="0"/>
              <a:t>table can grow</a:t>
            </a:r>
          </a:p>
          <a:p>
            <a:pPr marL="469265" lvl="1" indent="-285750">
              <a:lnSpc>
                <a:spcPct val="150000"/>
              </a:lnSpc>
            </a:pPr>
            <a:r>
              <a:rPr lang="en-US" sz="2000" b="1" i="1" dirty="0"/>
              <a:t>If the size needed exceeds this value, the temporary table is converted to an </a:t>
            </a:r>
            <a:r>
              <a:rPr lang="en-US" sz="2000" b="1" i="1" dirty="0">
                <a:solidFill>
                  <a:srgbClr val="FF0000"/>
                </a:solidFill>
              </a:rPr>
              <a:t>on-disk</a:t>
            </a:r>
            <a:r>
              <a:rPr lang="en-US" sz="2000" b="1" i="1" dirty="0"/>
              <a:t> temporary table</a:t>
            </a:r>
          </a:p>
          <a:p>
            <a:pPr marL="469265" lvl="1" indent="-285750">
              <a:lnSpc>
                <a:spcPct val="150000"/>
              </a:lnSpc>
            </a:pPr>
            <a:r>
              <a:rPr lang="en-US" sz="2000" b="1" i="1" dirty="0"/>
              <a:t>Recommended to </a:t>
            </a:r>
            <a:r>
              <a:rPr lang="en-US" sz="2000" b="1" i="1" dirty="0">
                <a:solidFill>
                  <a:srgbClr val="FF0000"/>
                </a:solidFill>
              </a:rPr>
              <a:t>set the value </a:t>
            </a:r>
            <a:r>
              <a:rPr lang="en-US" sz="2000" b="1" i="1" dirty="0"/>
              <a:t>to both these variables </a:t>
            </a:r>
            <a:r>
              <a:rPr lang="en-US" sz="2000" b="1" i="1" dirty="0">
                <a:solidFill>
                  <a:srgbClr val="FF0000"/>
                </a:solidFill>
              </a:rPr>
              <a:t>the same</a:t>
            </a:r>
          </a:p>
          <a:p>
            <a:pPr marL="469265" lvl="1" indent="-285750">
              <a:lnSpc>
                <a:spcPct val="150000"/>
              </a:lnSpc>
            </a:pPr>
            <a:r>
              <a:rPr lang="en-US" sz="2000" b="1" i="1" dirty="0"/>
              <a:t>32MB is a good starting place, but may be </a:t>
            </a:r>
            <a:r>
              <a:rPr lang="en-US" sz="2000" b="1" i="1" dirty="0">
                <a:solidFill>
                  <a:srgbClr val="FF0000"/>
                </a:solidFill>
              </a:rPr>
              <a:t>too small </a:t>
            </a:r>
          </a:p>
          <a:p>
            <a:pPr marL="469265" lvl="1" indent="-285750">
              <a:lnSpc>
                <a:spcPct val="150000"/>
              </a:lnSpc>
            </a:pPr>
            <a:r>
              <a:rPr lang="en-US" sz="2000" b="1" i="1" dirty="0">
                <a:solidFill>
                  <a:srgbClr val="FF0000"/>
                </a:solidFill>
              </a:rPr>
              <a:t>Avoid</a:t>
            </a:r>
            <a:r>
              <a:rPr lang="en-US" sz="2000" b="1" i="1" dirty="0"/>
              <a:t> making too </a:t>
            </a:r>
            <a:r>
              <a:rPr lang="en-US" sz="2000" b="1" i="1" dirty="0">
                <a:solidFill>
                  <a:srgbClr val="FF0000"/>
                </a:solidFill>
              </a:rPr>
              <a:t>large</a:t>
            </a:r>
          </a:p>
          <a:p>
            <a:pPr marL="469265" lvl="1" indent="-285750">
              <a:lnSpc>
                <a:spcPct val="150000"/>
              </a:lnSpc>
            </a:pPr>
            <a:r>
              <a:rPr lang="en-US" sz="2000" b="1" i="1" dirty="0"/>
              <a:t>Queries that need </a:t>
            </a:r>
            <a:r>
              <a:rPr lang="en-US" sz="2000" b="1" i="1" dirty="0">
                <a:solidFill>
                  <a:srgbClr val="FF0000"/>
                </a:solidFill>
              </a:rPr>
              <a:t>large temporary tables </a:t>
            </a:r>
            <a:r>
              <a:rPr lang="en-US" sz="2000" b="1" i="1" dirty="0"/>
              <a:t>are probably going to be </a:t>
            </a:r>
            <a:r>
              <a:rPr lang="en-US" sz="2000" b="1" i="1" dirty="0">
                <a:solidFill>
                  <a:srgbClr val="FF0000"/>
                </a:solidFill>
              </a:rPr>
              <a:t>more efficient on disk </a:t>
            </a:r>
            <a:r>
              <a:rPr lang="en-US" sz="2000" b="1" i="1" dirty="0"/>
              <a:t>anyway</a:t>
            </a:r>
          </a:p>
        </p:txBody>
      </p:sp>
    </p:spTree>
    <p:extLst>
      <p:ext uri="{BB962C8B-B14F-4D97-AF65-F5344CB8AC3E}">
        <p14:creationId xmlns:p14="http://schemas.microsoft.com/office/powerpoint/2010/main" val="163277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FCA36-5507-F82E-C3D9-9E9BC4AF63E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A28863-EE42-2B16-FE42-84413EF900D9}"/>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3B456CC7-B3DB-3E3E-090D-8E283DC5566B}"/>
              </a:ext>
            </a:extLst>
          </p:cNvPr>
          <p:cNvSpPr>
            <a:spLocks noGrp="1"/>
          </p:cNvSpPr>
          <p:nvPr>
            <p:ph type="sldNum" sz="quarter" idx="12"/>
          </p:nvPr>
        </p:nvSpPr>
        <p:spPr/>
        <p:txBody>
          <a:bodyPr/>
          <a:lstStyle/>
          <a:p>
            <a:fld id="{345D60D9-5372-5F40-9443-0F9AE5BDC3C8}" type="slidenum">
              <a:rPr lang="en-US" smtClean="0"/>
              <a:pPr/>
              <a:t>53</a:t>
            </a:fld>
            <a:endParaRPr lang="en-US" dirty="0"/>
          </a:p>
        </p:txBody>
      </p:sp>
      <p:sp>
        <p:nvSpPr>
          <p:cNvPr id="4" name="Title 3">
            <a:extLst>
              <a:ext uri="{FF2B5EF4-FFF2-40B4-BE49-F238E27FC236}">
                <a16:creationId xmlns:a16="http://schemas.microsoft.com/office/drawing/2014/main" id="{35A3B2FC-3E8D-06BD-D173-8C3038524222}"/>
              </a:ext>
            </a:extLst>
          </p:cNvPr>
          <p:cNvSpPr>
            <a:spLocks noGrp="1"/>
          </p:cNvSpPr>
          <p:nvPr>
            <p:ph type="title"/>
          </p:nvPr>
        </p:nvSpPr>
        <p:spPr/>
        <p:txBody>
          <a:bodyPr/>
          <a:lstStyle/>
          <a:p>
            <a:r>
              <a:rPr lang="en-US" dirty="0"/>
              <a:t>MySQL Server Hardware Configuration </a:t>
            </a:r>
          </a:p>
        </p:txBody>
      </p:sp>
      <p:sp>
        <p:nvSpPr>
          <p:cNvPr id="9" name="Espace réservé du texte 5">
            <a:extLst>
              <a:ext uri="{FF2B5EF4-FFF2-40B4-BE49-F238E27FC236}">
                <a16:creationId xmlns:a16="http://schemas.microsoft.com/office/drawing/2014/main" id="{B2E7CECE-5499-313D-38DA-854650721B1C}"/>
              </a:ext>
            </a:extLst>
          </p:cNvPr>
          <p:cNvSpPr>
            <a:spLocks noGrp="1"/>
          </p:cNvSpPr>
          <p:nvPr>
            <p:ph type="body" sz="quarter" idx="33"/>
          </p:nvPr>
        </p:nvSpPr>
        <p:spPr>
          <a:xfrm>
            <a:off x="776689" y="4135193"/>
            <a:ext cx="10158984" cy="681251"/>
          </a:xfrm>
        </p:spPr>
        <p:txBody>
          <a:bodyPr/>
          <a:lstStyle/>
          <a:p>
            <a:endParaRPr lang="en-US" dirty="0"/>
          </a:p>
          <a:p>
            <a:endParaRPr lang="fr-FR" dirty="0"/>
          </a:p>
          <a:p>
            <a:endParaRPr lang="fr-FR" dirty="0"/>
          </a:p>
        </p:txBody>
      </p:sp>
    </p:spTree>
    <p:extLst>
      <p:ext uri="{BB962C8B-B14F-4D97-AF65-F5344CB8AC3E}">
        <p14:creationId xmlns:p14="http://schemas.microsoft.com/office/powerpoint/2010/main" val="278139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38A56-E35F-5A9B-E69E-BEC75893B89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5E49AF9-F26F-4D48-DDD2-5ADD2C77365D}"/>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21E426B4-A3D8-891B-5FD5-98874FE7F348}"/>
              </a:ext>
            </a:extLst>
          </p:cNvPr>
          <p:cNvSpPr>
            <a:spLocks noGrp="1"/>
          </p:cNvSpPr>
          <p:nvPr>
            <p:ph type="sldNum" sz="quarter" idx="12"/>
          </p:nvPr>
        </p:nvSpPr>
        <p:spPr/>
        <p:txBody>
          <a:bodyPr/>
          <a:lstStyle/>
          <a:p>
            <a:fld id="{345D60D9-5372-5F40-9443-0F9AE5BDC3C8}" type="slidenum">
              <a:rPr lang="en-US" smtClean="0"/>
              <a:pPr/>
              <a:t>54</a:t>
            </a:fld>
            <a:endParaRPr lang="en-US" dirty="0"/>
          </a:p>
        </p:txBody>
      </p:sp>
      <p:sp>
        <p:nvSpPr>
          <p:cNvPr id="5" name="Text Placeholder 7">
            <a:extLst>
              <a:ext uri="{FF2B5EF4-FFF2-40B4-BE49-F238E27FC236}">
                <a16:creationId xmlns:a16="http://schemas.microsoft.com/office/drawing/2014/main" id="{B7ABA62A-7039-2349-3561-A3398863731B}"/>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Hardware</a:t>
            </a:r>
          </a:p>
        </p:txBody>
      </p:sp>
      <p:sp>
        <p:nvSpPr>
          <p:cNvPr id="6" name="Title 5">
            <a:extLst>
              <a:ext uri="{FF2B5EF4-FFF2-40B4-BE49-F238E27FC236}">
                <a16:creationId xmlns:a16="http://schemas.microsoft.com/office/drawing/2014/main" id="{31CF1C45-72D5-EE01-E6FC-0080122BE5A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Server Hardware Configuration </a:t>
            </a:r>
          </a:p>
        </p:txBody>
      </p:sp>
      <p:sp>
        <p:nvSpPr>
          <p:cNvPr id="11" name="ZoneTexte 10">
            <a:extLst>
              <a:ext uri="{FF2B5EF4-FFF2-40B4-BE49-F238E27FC236}">
                <a16:creationId xmlns:a16="http://schemas.microsoft.com/office/drawing/2014/main" id="{2560FFFC-A688-14E1-A1FB-35301DCE9A4E}"/>
              </a:ext>
            </a:extLst>
          </p:cNvPr>
          <p:cNvSpPr txBox="1"/>
          <p:nvPr/>
        </p:nvSpPr>
        <p:spPr>
          <a:xfrm>
            <a:off x="574320" y="1751761"/>
            <a:ext cx="7469929" cy="4001095"/>
          </a:xfrm>
          <a:prstGeom prst="rect">
            <a:avLst/>
          </a:prstGeom>
          <a:noFill/>
        </p:spPr>
        <p:txBody>
          <a:bodyPr wrap="square">
            <a:spAutoFit/>
          </a:bodyPr>
          <a:lstStyle/>
          <a:p>
            <a:endParaRPr lang="fr-FR" sz="1000" dirty="0"/>
          </a:p>
          <a:p>
            <a:endParaRPr lang="fr-FR" sz="1000" dirty="0"/>
          </a:p>
          <a:p>
            <a:r>
              <a:rPr lang="fr-FR" dirty="0"/>
              <a:t>    </a:t>
            </a:r>
            <a:r>
              <a:rPr lang="fr-FR" b="1" dirty="0"/>
              <a:t>CPU Count:</a:t>
            </a:r>
          </a:p>
          <a:p>
            <a:r>
              <a:rPr lang="fr-FR" dirty="0"/>
              <a:t>        </a:t>
            </a:r>
            <a:r>
              <a:rPr lang="fr-FR" dirty="0" err="1"/>
              <a:t>Carefully</a:t>
            </a:r>
            <a:r>
              <a:rPr lang="fr-FR" dirty="0"/>
              <a:t> </a:t>
            </a:r>
            <a:r>
              <a:rPr lang="fr-FR" dirty="0" err="1"/>
              <a:t>evaluate</a:t>
            </a:r>
            <a:r>
              <a:rPr lang="fr-FR" dirty="0"/>
              <a:t> the </a:t>
            </a:r>
            <a:r>
              <a:rPr lang="fr-FR" dirty="0" err="1"/>
              <a:t>number</a:t>
            </a:r>
            <a:r>
              <a:rPr lang="fr-FR" dirty="0"/>
              <a:t> of processors </a:t>
            </a:r>
            <a:r>
              <a:rPr lang="fr-FR" dirty="0" err="1"/>
              <a:t>required</a:t>
            </a:r>
            <a:r>
              <a:rPr lang="fr-FR" dirty="0"/>
              <a:t> to support</a:t>
            </a:r>
          </a:p>
          <a:p>
            <a:r>
              <a:rPr lang="fr-FR" dirty="0"/>
              <a:t>       </a:t>
            </a:r>
            <a:r>
              <a:rPr lang="fr-FR" dirty="0" err="1"/>
              <a:t>your</a:t>
            </a:r>
            <a:r>
              <a:rPr lang="fr-FR" dirty="0"/>
              <a:t> </a:t>
            </a:r>
            <a:r>
              <a:rPr lang="fr-FR" dirty="0" err="1"/>
              <a:t>workloads</a:t>
            </a:r>
            <a:r>
              <a:rPr lang="fr-FR" dirty="0"/>
              <a:t>.</a:t>
            </a:r>
          </a:p>
          <a:p>
            <a:endParaRPr lang="fr-FR" dirty="0"/>
          </a:p>
          <a:p>
            <a:r>
              <a:rPr lang="fr-FR" dirty="0"/>
              <a:t>    </a:t>
            </a:r>
            <a:r>
              <a:rPr lang="fr-FR" b="1" dirty="0"/>
              <a:t>Storage:</a:t>
            </a:r>
          </a:p>
          <a:p>
            <a:r>
              <a:rPr lang="fr-FR" dirty="0"/>
              <a:t>        Even </a:t>
            </a:r>
            <a:r>
              <a:rPr lang="fr-FR" dirty="0" err="1"/>
              <a:t>with</a:t>
            </a:r>
            <a:r>
              <a:rPr lang="fr-FR" dirty="0"/>
              <a:t> an excellent RAID </a:t>
            </a:r>
            <a:r>
              <a:rPr lang="fr-FR" dirty="0" err="1"/>
              <a:t>storage</a:t>
            </a:r>
            <a:r>
              <a:rPr lang="fr-FR" dirty="0"/>
              <a:t> system (1, 5, etc.), do not </a:t>
            </a:r>
          </a:p>
          <a:p>
            <a:r>
              <a:rPr lang="fr-FR" dirty="0"/>
              <a:t>        </a:t>
            </a:r>
            <a:r>
              <a:rPr lang="fr-FR" dirty="0" err="1"/>
              <a:t>neglect</a:t>
            </a:r>
            <a:r>
              <a:rPr lang="fr-FR" dirty="0"/>
              <a:t>  the configuration of file </a:t>
            </a:r>
            <a:r>
              <a:rPr lang="fr-FR" dirty="0" err="1"/>
              <a:t>systems</a:t>
            </a:r>
            <a:r>
              <a:rPr lang="fr-FR" dirty="0"/>
              <a:t>.</a:t>
            </a:r>
          </a:p>
          <a:p>
            <a:r>
              <a:rPr lang="fr-FR" dirty="0"/>
              <a:t>        </a:t>
            </a:r>
            <a:r>
              <a:rPr lang="fr-FR" dirty="0" err="1"/>
              <a:t>Ensure</a:t>
            </a:r>
            <a:r>
              <a:rPr lang="fr-FR" dirty="0"/>
              <a:t> </a:t>
            </a:r>
            <a:r>
              <a:rPr lang="fr-FR" dirty="0" err="1"/>
              <a:t>that</a:t>
            </a:r>
            <a:r>
              <a:rPr lang="fr-FR" dirty="0"/>
              <a:t> </a:t>
            </a:r>
            <a:r>
              <a:rPr lang="fr-FR" dirty="0" err="1"/>
              <a:t>disk</a:t>
            </a:r>
            <a:r>
              <a:rPr lang="fr-FR" dirty="0"/>
              <a:t> performance </a:t>
            </a:r>
            <a:r>
              <a:rPr lang="fr-FR" dirty="0" err="1"/>
              <a:t>is</a:t>
            </a:r>
            <a:r>
              <a:rPr lang="fr-FR" dirty="0"/>
              <a:t> </a:t>
            </a:r>
            <a:r>
              <a:rPr lang="fr-FR" dirty="0" err="1"/>
              <a:t>optimized</a:t>
            </a:r>
            <a:r>
              <a:rPr lang="fr-FR" dirty="0"/>
              <a:t>.</a:t>
            </a:r>
          </a:p>
          <a:p>
            <a:endParaRPr lang="fr-FR" dirty="0"/>
          </a:p>
          <a:p>
            <a:r>
              <a:rPr lang="fr-FR" dirty="0"/>
              <a:t>    </a:t>
            </a:r>
            <a:r>
              <a:rPr lang="fr-FR" b="1" dirty="0"/>
              <a:t>Volume </a:t>
            </a:r>
            <a:r>
              <a:rPr lang="fr-FR" b="1" dirty="0" err="1"/>
              <a:t>Strategies</a:t>
            </a:r>
            <a:r>
              <a:rPr lang="fr-FR" b="1" dirty="0"/>
              <a:t>:</a:t>
            </a:r>
          </a:p>
          <a:p>
            <a:r>
              <a:rPr lang="fr-FR" dirty="0"/>
              <a:t>        </a:t>
            </a:r>
            <a:r>
              <a:rPr lang="fr-FR" dirty="0" err="1"/>
              <a:t>Consider</a:t>
            </a:r>
            <a:r>
              <a:rPr lang="fr-FR" dirty="0"/>
              <a:t> </a:t>
            </a:r>
            <a:r>
              <a:rPr lang="fr-FR" dirty="0" err="1"/>
              <a:t>duplicating</a:t>
            </a:r>
            <a:r>
              <a:rPr lang="fr-FR" dirty="0"/>
              <a:t> volumes </a:t>
            </a:r>
            <a:r>
              <a:rPr lang="fr-FR" dirty="0" err="1"/>
              <a:t>rather</a:t>
            </a:r>
            <a:r>
              <a:rPr lang="fr-FR" dirty="0"/>
              <a:t> </a:t>
            </a:r>
            <a:r>
              <a:rPr lang="fr-FR" dirty="0" err="1"/>
              <a:t>than</a:t>
            </a:r>
            <a:r>
              <a:rPr lang="fr-FR" dirty="0"/>
              <a:t> </a:t>
            </a:r>
            <a:r>
              <a:rPr lang="fr-FR" dirty="0" err="1"/>
              <a:t>creating</a:t>
            </a:r>
            <a:r>
              <a:rPr lang="fr-FR" dirty="0"/>
              <a:t> a single large     </a:t>
            </a:r>
          </a:p>
          <a:p>
            <a:r>
              <a:rPr lang="fr-FR" dirty="0"/>
              <a:t>       volume.</a:t>
            </a:r>
          </a:p>
          <a:p>
            <a:r>
              <a:rPr lang="fr-FR" dirty="0"/>
              <a:t>        Use striping techniques to </a:t>
            </a:r>
            <a:r>
              <a:rPr lang="fr-FR" dirty="0" err="1"/>
              <a:t>improve</a:t>
            </a:r>
            <a:r>
              <a:rPr lang="fr-FR" dirty="0"/>
              <a:t> I/O performance.</a:t>
            </a:r>
          </a:p>
        </p:txBody>
      </p:sp>
      <p:pic>
        <p:nvPicPr>
          <p:cNvPr id="10" name="Image 9">
            <a:extLst>
              <a:ext uri="{FF2B5EF4-FFF2-40B4-BE49-F238E27FC236}">
                <a16:creationId xmlns:a16="http://schemas.microsoft.com/office/drawing/2014/main" id="{A015820A-3723-683F-6AFC-01BD23CCF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501" y="1828619"/>
            <a:ext cx="3521676" cy="4278093"/>
          </a:xfrm>
          <a:prstGeom prst="rect">
            <a:avLst/>
          </a:prstGeom>
        </p:spPr>
      </p:pic>
    </p:spTree>
    <p:extLst>
      <p:ext uri="{BB962C8B-B14F-4D97-AF65-F5344CB8AC3E}">
        <p14:creationId xmlns:p14="http://schemas.microsoft.com/office/powerpoint/2010/main" val="290705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D5BE9-82A7-32C9-D458-52710358AAD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F79A493-6C09-92AC-92FC-17F897AC1A6A}"/>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D3A14983-49C9-B284-BB68-EDD12C714DEF}"/>
              </a:ext>
            </a:extLst>
          </p:cNvPr>
          <p:cNvSpPr>
            <a:spLocks noGrp="1"/>
          </p:cNvSpPr>
          <p:nvPr>
            <p:ph type="sldNum" sz="quarter" idx="12"/>
          </p:nvPr>
        </p:nvSpPr>
        <p:spPr/>
        <p:txBody>
          <a:bodyPr/>
          <a:lstStyle/>
          <a:p>
            <a:fld id="{345D60D9-5372-5F40-9443-0F9AE5BDC3C8}" type="slidenum">
              <a:rPr lang="en-US" smtClean="0"/>
              <a:pPr/>
              <a:t>55</a:t>
            </a:fld>
            <a:endParaRPr lang="en-US" dirty="0"/>
          </a:p>
        </p:txBody>
      </p:sp>
      <p:sp>
        <p:nvSpPr>
          <p:cNvPr id="5" name="Text Placeholder 7">
            <a:extLst>
              <a:ext uri="{FF2B5EF4-FFF2-40B4-BE49-F238E27FC236}">
                <a16:creationId xmlns:a16="http://schemas.microsoft.com/office/drawing/2014/main" id="{7930E957-57C1-A3A1-EA4A-F9124D56A03D}"/>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Common Hardware / Operating System Settings</a:t>
            </a:r>
          </a:p>
        </p:txBody>
      </p:sp>
      <p:sp>
        <p:nvSpPr>
          <p:cNvPr id="6" name="Title 5">
            <a:extLst>
              <a:ext uri="{FF2B5EF4-FFF2-40B4-BE49-F238E27FC236}">
                <a16:creationId xmlns:a16="http://schemas.microsoft.com/office/drawing/2014/main" id="{2028B38B-58F2-E66C-E57F-560875F58E7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Server Hardware Configuration </a:t>
            </a:r>
          </a:p>
        </p:txBody>
      </p:sp>
      <p:sp>
        <p:nvSpPr>
          <p:cNvPr id="11" name="ZoneTexte 10">
            <a:extLst>
              <a:ext uri="{FF2B5EF4-FFF2-40B4-BE49-F238E27FC236}">
                <a16:creationId xmlns:a16="http://schemas.microsoft.com/office/drawing/2014/main" id="{710AC92D-C4BF-EBD1-F6A4-7E50FA16CAB5}"/>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7" name="Content Placeholder 7">
            <a:extLst>
              <a:ext uri="{FF2B5EF4-FFF2-40B4-BE49-F238E27FC236}">
                <a16:creationId xmlns:a16="http://schemas.microsoft.com/office/drawing/2014/main" id="{5F5BFFB7-A0C7-6740-7F9E-BB3DDD7AA864}"/>
              </a:ext>
            </a:extLst>
          </p:cNvPr>
          <p:cNvSpPr txBox="1">
            <a:spLocks/>
          </p:cNvSpPr>
          <p:nvPr/>
        </p:nvSpPr>
        <p:spPr>
          <a:xfrm>
            <a:off x="781445" y="1335645"/>
            <a:ext cx="3300984" cy="5378196"/>
          </a:xfrm>
          <a:prstGeom prst="rect">
            <a:avLst/>
          </a:prstGeom>
        </p:spPr>
        <p:txBody>
          <a:bodyPr>
            <a:normAutofit fontScale="85000"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rgbClr val="FF0000"/>
                </a:solidFill>
              </a:rPr>
              <a:t>Linux </a:t>
            </a:r>
          </a:p>
          <a:p>
            <a:pPr marL="285750" indent="-285750">
              <a:lnSpc>
                <a:spcPct val="150000"/>
              </a:lnSpc>
              <a:buFont typeface="Arial" panose="020B0604020202020204" pitchFamily="34" charset="0"/>
              <a:buChar char="•"/>
            </a:pPr>
            <a:r>
              <a:rPr lang="en-US" b="1" i="1"/>
              <a:t>Change the IO scheduler (noop or deadline).</a:t>
            </a:r>
          </a:p>
          <a:p>
            <a:pPr marL="285750" indent="-285750">
              <a:lnSpc>
                <a:spcPct val="150000"/>
              </a:lnSpc>
              <a:buFont typeface="Arial" panose="020B0604020202020204" pitchFamily="34" charset="0"/>
              <a:buChar char="•"/>
            </a:pPr>
            <a:r>
              <a:rPr lang="en-US" b="1" i="1"/>
              <a:t>Ensure ulimit values are set appropriately.</a:t>
            </a:r>
          </a:p>
          <a:p>
            <a:pPr marL="285750" indent="-285750">
              <a:lnSpc>
                <a:spcPct val="150000"/>
              </a:lnSpc>
              <a:buFont typeface="Arial" panose="020B0604020202020204" pitchFamily="34" charset="0"/>
              <a:buChar char="•"/>
            </a:pPr>
            <a:r>
              <a:rPr lang="en-US" b="1" i="1"/>
              <a:t>"numactl --interleave all" to prevent heavy swapping when a single large InnoDB buffer pool is all allocated on one CPU. </a:t>
            </a:r>
          </a:p>
          <a:p>
            <a:pPr marL="285750" indent="-285750">
              <a:lnSpc>
                <a:spcPct val="150000"/>
              </a:lnSpc>
              <a:buFont typeface="Arial" panose="020B0604020202020204" pitchFamily="34" charset="0"/>
              <a:buChar char="•"/>
            </a:pPr>
            <a:r>
              <a:rPr lang="en-US" b="1" i="1"/>
              <a:t>Set vm.swappiness=1.</a:t>
            </a:r>
          </a:p>
          <a:p>
            <a:pPr marL="285750" indent="-285750">
              <a:lnSpc>
                <a:spcPct val="150000"/>
              </a:lnSpc>
              <a:buFont typeface="Arial" panose="020B0604020202020204" pitchFamily="34" charset="0"/>
              <a:buChar char="•"/>
            </a:pPr>
            <a:r>
              <a:rPr lang="en-US" b="1" i="1"/>
              <a:t>Default IO queue size is 128, higher or lower can be useful.</a:t>
            </a:r>
          </a:p>
          <a:p>
            <a:pPr marL="285750" indent="-285750">
              <a:lnSpc>
                <a:spcPct val="150000"/>
              </a:lnSpc>
              <a:buFont typeface="Arial" panose="020B0604020202020204" pitchFamily="34" charset="0"/>
              <a:buChar char="•"/>
            </a:pPr>
            <a:r>
              <a:rPr lang="en-US" b="1" i="1"/>
              <a:t>XFS is typically faster.</a:t>
            </a:r>
          </a:p>
          <a:p>
            <a:pPr marL="285750" indent="-285750">
              <a:buFont typeface="Arial" panose="020B0604020202020204" pitchFamily="34" charset="0"/>
              <a:buChar char="•"/>
            </a:pPr>
            <a:endParaRPr lang="en-US" dirty="0"/>
          </a:p>
        </p:txBody>
      </p:sp>
      <p:sp>
        <p:nvSpPr>
          <p:cNvPr id="8" name="Content Placeholder 8">
            <a:extLst>
              <a:ext uri="{FF2B5EF4-FFF2-40B4-BE49-F238E27FC236}">
                <a16:creationId xmlns:a16="http://schemas.microsoft.com/office/drawing/2014/main" id="{239F4CF3-F5D9-B372-E7A7-7B39C69C7887}"/>
              </a:ext>
            </a:extLst>
          </p:cNvPr>
          <p:cNvSpPr txBox="1">
            <a:spLocks/>
          </p:cNvSpPr>
          <p:nvPr/>
        </p:nvSpPr>
        <p:spPr>
          <a:xfrm>
            <a:off x="4467929" y="1335645"/>
            <a:ext cx="3300984" cy="524865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FF0000"/>
                </a:solidFill>
              </a:rPr>
              <a:t>Windows</a:t>
            </a:r>
          </a:p>
          <a:p>
            <a:pPr marL="285750" indent="-285750">
              <a:lnSpc>
                <a:spcPct val="150000"/>
              </a:lnSpc>
              <a:buFont typeface="Arial" panose="020B0604020202020204" pitchFamily="34" charset="0"/>
              <a:buChar char="•"/>
            </a:pPr>
            <a:r>
              <a:rPr lang="en-US" b="1" i="1" dirty="0"/>
              <a:t>To support more connections or connection rates higher than about 32 per second you may need to set </a:t>
            </a:r>
            <a:r>
              <a:rPr lang="en-US" b="1" i="1" dirty="0" err="1"/>
              <a:t>MaxUserPort</a:t>
            </a:r>
            <a:r>
              <a:rPr lang="en-US" b="1" i="1" dirty="0"/>
              <a:t> higher and </a:t>
            </a:r>
            <a:r>
              <a:rPr lang="en-US" b="1" i="1" dirty="0" err="1"/>
              <a:t>TcpTimedWaitDelay</a:t>
            </a:r>
            <a:r>
              <a:rPr lang="en-US" b="1" i="1" dirty="0"/>
              <a:t> for TCP/IP, particularly for older Windows Servers.</a:t>
            </a:r>
          </a:p>
        </p:txBody>
      </p:sp>
      <p:sp>
        <p:nvSpPr>
          <p:cNvPr id="9" name="Content Placeholder 9">
            <a:extLst>
              <a:ext uri="{FF2B5EF4-FFF2-40B4-BE49-F238E27FC236}">
                <a16:creationId xmlns:a16="http://schemas.microsoft.com/office/drawing/2014/main" id="{11A3F995-D394-2514-4C9E-7BCD1E44824B}"/>
              </a:ext>
            </a:extLst>
          </p:cNvPr>
          <p:cNvSpPr txBox="1">
            <a:spLocks/>
          </p:cNvSpPr>
          <p:nvPr/>
        </p:nvSpPr>
        <p:spPr>
          <a:xfrm>
            <a:off x="8074464" y="1358426"/>
            <a:ext cx="3300984" cy="5514806"/>
          </a:xfrm>
          <a:prstGeom prst="rect">
            <a:avLst/>
          </a:prstGeom>
        </p:spPr>
        <p:txBody>
          <a:bodyPr>
            <a:normAutofit fontScale="85000"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a:solidFill>
                  <a:srgbClr val="FF0000"/>
                </a:solidFill>
              </a:rPr>
              <a:t>Hardware</a:t>
            </a:r>
          </a:p>
          <a:p>
            <a:pPr marL="285750" indent="-285750">
              <a:lnSpc>
                <a:spcPct val="150000"/>
              </a:lnSpc>
              <a:buFont typeface="Arial" panose="020B0604020202020204" pitchFamily="34" charset="0"/>
              <a:buChar char="•"/>
            </a:pPr>
            <a:r>
              <a:rPr lang="en-US" b="1" i="1"/>
              <a:t>SSD: data, InnoDB undo logs, maybe temporary tables if not using tmpfs or other RAM-based storage for them.</a:t>
            </a:r>
          </a:p>
          <a:p>
            <a:pPr marL="285750" indent="-285750">
              <a:lnSpc>
                <a:spcPct val="150000"/>
              </a:lnSpc>
              <a:buFont typeface="Arial" panose="020B0604020202020204" pitchFamily="34" charset="0"/>
              <a:buChar char="•"/>
            </a:pPr>
            <a:r>
              <a:rPr lang="en-US" b="1" i="1"/>
              <a:t>Spinning disks: Binary logs, InnoDB redo logs, bulk data. Also, large SATA drives are cheap and useful for working and archival space as well as the biggest of bulk data sets.</a:t>
            </a:r>
          </a:p>
          <a:p>
            <a:pPr marL="285750" indent="-285750">
              <a:lnSpc>
                <a:spcPct val="150000"/>
              </a:lnSpc>
              <a:buFont typeface="Arial" panose="020B0604020202020204" pitchFamily="34" charset="0"/>
              <a:buChar char="•"/>
            </a:pPr>
            <a:r>
              <a:rPr lang="en-US" b="1" i="1"/>
              <a:t>Hyperthreading on is likely to be a good choice in most cases. </a:t>
            </a:r>
          </a:p>
          <a:p>
            <a:endParaRPr lang="en-US" dirty="0"/>
          </a:p>
        </p:txBody>
      </p:sp>
    </p:spTree>
    <p:extLst>
      <p:ext uri="{BB962C8B-B14F-4D97-AF65-F5344CB8AC3E}">
        <p14:creationId xmlns:p14="http://schemas.microsoft.com/office/powerpoint/2010/main" val="29483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down)">
                                      <p:cBhvr>
                                        <p:cTn id="10" dur="500"/>
                                        <p:tgtEl>
                                          <p:spTgt spid="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wipe(down)">
                                      <p:cBhvr>
                                        <p:cTn id="13" dur="500"/>
                                        <p:tgtEl>
                                          <p:spTgt spid="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wipe(down)">
                                      <p:cBhvr>
                                        <p:cTn id="16" dur="500"/>
                                        <p:tgtEl>
                                          <p:spTgt spid="7">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wipe(down)">
                                      <p:cBhvr>
                                        <p:cTn id="19" dur="500"/>
                                        <p:tgtEl>
                                          <p:spTgt spid="7">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wipe(down)">
                                      <p:cBhvr>
                                        <p:cTn id="22" dur="500"/>
                                        <p:tgtEl>
                                          <p:spTgt spid="7">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wipe(down)">
                                      <p:cBhvr>
                                        <p:cTn id="25" dur="500"/>
                                        <p:tgtEl>
                                          <p:spTgt spid="7">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wipe(down)">
                                      <p:cBhvr>
                                        <p:cTn id="30" dur="500"/>
                                        <p:tgtEl>
                                          <p:spTgt spid="8">
                                            <p:txEl>
                                              <p:pRg st="0" end="0"/>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wipe(down)">
                                      <p:cBhvr>
                                        <p:cTn id="33" dur="500"/>
                                        <p:tgtEl>
                                          <p:spTgt spid="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down)">
                                      <p:cBhvr>
                                        <p:cTn id="38" dur="500"/>
                                        <p:tgtEl>
                                          <p:spTgt spid="9">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wipe(down)">
                                      <p:cBhvr>
                                        <p:cTn id="41" dur="500"/>
                                        <p:tgtEl>
                                          <p:spTgt spid="9">
                                            <p:txEl>
                                              <p:pRg st="1" end="1"/>
                                            </p:tx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wipe(down)">
                                      <p:cBhvr>
                                        <p:cTn id="44" dur="500"/>
                                        <p:tgtEl>
                                          <p:spTgt spid="9">
                                            <p:txEl>
                                              <p:pRg st="2" end="2"/>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wipe(down)">
                                      <p:cBhvr>
                                        <p:cTn id="4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44804-7B8B-0532-6C8D-F453334BD4EB}"/>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4E0EC9A-2618-92B8-6BA7-5638362B6AF9}"/>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E6AFEA57-A2AF-BCE3-CDAC-DE9443259EC5}"/>
              </a:ext>
            </a:extLst>
          </p:cNvPr>
          <p:cNvSpPr>
            <a:spLocks noGrp="1"/>
          </p:cNvSpPr>
          <p:nvPr>
            <p:ph type="sldNum" sz="quarter" idx="12"/>
          </p:nvPr>
        </p:nvSpPr>
        <p:spPr/>
        <p:txBody>
          <a:bodyPr/>
          <a:lstStyle/>
          <a:p>
            <a:fld id="{345D60D9-5372-5F40-9443-0F9AE5BDC3C8}" type="slidenum">
              <a:rPr lang="en-US" smtClean="0"/>
              <a:pPr/>
              <a:t>56</a:t>
            </a:fld>
            <a:endParaRPr lang="en-US" dirty="0"/>
          </a:p>
        </p:txBody>
      </p:sp>
      <p:sp>
        <p:nvSpPr>
          <p:cNvPr id="5" name="Text Placeholder 7">
            <a:extLst>
              <a:ext uri="{FF2B5EF4-FFF2-40B4-BE49-F238E27FC236}">
                <a16:creationId xmlns:a16="http://schemas.microsoft.com/office/drawing/2014/main" id="{65C38C1F-08F2-2537-9D32-786D08DF8627}"/>
              </a:ext>
            </a:extLst>
          </p:cNvPr>
          <p:cNvSpPr txBox="1">
            <a:spLocks/>
          </p:cNvSpPr>
          <p:nvPr/>
        </p:nvSpPr>
        <p:spPr>
          <a:xfrm>
            <a:off x="857002" y="622596"/>
            <a:ext cx="10671048" cy="52322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MySQL Enterprise </a:t>
            </a:r>
            <a:r>
              <a:rPr lang="it-IT" sz="2000" dirty="0" err="1"/>
              <a:t>Thread</a:t>
            </a:r>
            <a:r>
              <a:rPr lang="it-IT" sz="2000" dirty="0"/>
              <a:t> Pool</a:t>
            </a:r>
          </a:p>
        </p:txBody>
      </p:sp>
      <p:sp>
        <p:nvSpPr>
          <p:cNvPr id="6" name="Title 5">
            <a:extLst>
              <a:ext uri="{FF2B5EF4-FFF2-40B4-BE49-F238E27FC236}">
                <a16:creationId xmlns:a16="http://schemas.microsoft.com/office/drawing/2014/main" id="{5263782F-1E26-EEC5-B903-ADB214554A68}"/>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Server Hardware Configuration </a:t>
            </a:r>
          </a:p>
        </p:txBody>
      </p:sp>
      <p:sp>
        <p:nvSpPr>
          <p:cNvPr id="11" name="ZoneTexte 10">
            <a:extLst>
              <a:ext uri="{FF2B5EF4-FFF2-40B4-BE49-F238E27FC236}">
                <a16:creationId xmlns:a16="http://schemas.microsoft.com/office/drawing/2014/main" id="{AD7D554D-3883-68DA-7453-C0511ABBA979}"/>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TextBox 13">
            <a:extLst>
              <a:ext uri="{FF2B5EF4-FFF2-40B4-BE49-F238E27FC236}">
                <a16:creationId xmlns:a16="http://schemas.microsoft.com/office/drawing/2014/main" id="{D06C788D-59BC-3630-7A7D-7A687A098186}"/>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10" name="Text Placeholder 2">
            <a:extLst>
              <a:ext uri="{FF2B5EF4-FFF2-40B4-BE49-F238E27FC236}">
                <a16:creationId xmlns:a16="http://schemas.microsoft.com/office/drawing/2014/main" id="{243BF815-86F9-067D-BFCD-FF5A70B67958}"/>
              </a:ext>
            </a:extLst>
          </p:cNvPr>
          <p:cNvSpPr txBox="1">
            <a:spLocks/>
          </p:cNvSpPr>
          <p:nvPr/>
        </p:nvSpPr>
        <p:spPr>
          <a:xfrm>
            <a:off x="2357197" y="1901626"/>
            <a:ext cx="4767998"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000"/>
              </a:spcBef>
              <a:buFont typeface="Arial" panose="020B0604020202020204" pitchFamily="34" charset="0"/>
              <a:buChar char="•"/>
            </a:pPr>
            <a:r>
              <a:rPr lang="en-US" sz="2000" b="1" dirty="0"/>
              <a:t>MySQL Enterprise </a:t>
            </a:r>
            <a:r>
              <a:rPr lang="en-US" sz="2000" b="1" dirty="0">
                <a:solidFill>
                  <a:schemeClr val="accent2">
                    <a:lumMod val="50000"/>
                  </a:schemeClr>
                </a:solidFill>
              </a:rPr>
              <a:t>Thread Pool</a:t>
            </a:r>
          </a:p>
          <a:p>
            <a:pPr marL="742950" lvl="1" indent="-285750">
              <a:buFont typeface="Courier New" panose="02070309020205020404" pitchFamily="49" charset="0"/>
              <a:buChar char="o"/>
            </a:pPr>
            <a:r>
              <a:rPr lang="en-US" dirty="0">
                <a:latin typeface="Oracle Sans Light" panose="020B0403020204020204" pitchFamily="34" charset="0"/>
                <a:cs typeface="Oracle Sans Light" panose="020B0403020204020204" pitchFamily="34" charset="0"/>
              </a:rPr>
              <a:t>Improves scalability as concurrent</a:t>
            </a:r>
            <a:br>
              <a:rPr lang="en-US" dirty="0">
                <a:latin typeface="Oracle Sans Light" panose="020B0403020204020204" pitchFamily="34" charset="0"/>
                <a:cs typeface="Oracle Sans Light" panose="020B0403020204020204" pitchFamily="34" charset="0"/>
              </a:rPr>
            </a:br>
            <a:r>
              <a:rPr lang="en-US" dirty="0">
                <a:latin typeface="Oracle Sans Light" panose="020B0403020204020204" pitchFamily="34" charset="0"/>
                <a:cs typeface="Oracle Sans Light" panose="020B0403020204020204" pitchFamily="34" charset="0"/>
              </a:rPr>
              <a:t>connections grow </a:t>
            </a:r>
          </a:p>
          <a:p>
            <a:pPr marL="742950" lvl="1" indent="-285750">
              <a:buFont typeface="Courier New" panose="02070309020205020404" pitchFamily="49" charset="0"/>
              <a:buChar char="o"/>
            </a:pPr>
            <a:r>
              <a:rPr lang="en-US" dirty="0">
                <a:latin typeface="Oracle Sans Light" panose="020B0403020204020204" pitchFamily="34" charset="0"/>
                <a:cs typeface="Oracle Sans Light" panose="020B0403020204020204" pitchFamily="34" charset="0"/>
              </a:rPr>
              <a:t>Threads are prioritized </a:t>
            </a:r>
            <a:br>
              <a:rPr lang="en-US" dirty="0">
                <a:latin typeface="Oracle Sans Light" panose="020B0403020204020204" pitchFamily="34" charset="0"/>
                <a:cs typeface="Oracle Sans Light" panose="020B0403020204020204" pitchFamily="34" charset="0"/>
              </a:rPr>
            </a:br>
            <a:r>
              <a:rPr lang="en-US" dirty="0">
                <a:latin typeface="Oracle Sans Light" panose="020B0403020204020204" pitchFamily="34" charset="0"/>
                <a:cs typeface="Oracle Sans Light" panose="020B0403020204020204" pitchFamily="34" charset="0"/>
              </a:rPr>
              <a:t>and statements queued</a:t>
            </a:r>
          </a:p>
          <a:p>
            <a:endParaRPr lang="en-US" sz="2000" dirty="0"/>
          </a:p>
          <a:p>
            <a:endParaRPr lang="en-US" sz="2000" dirty="0"/>
          </a:p>
        </p:txBody>
      </p:sp>
      <p:grpSp>
        <p:nvGrpSpPr>
          <p:cNvPr id="12" name="Groupe 11">
            <a:extLst>
              <a:ext uri="{FF2B5EF4-FFF2-40B4-BE49-F238E27FC236}">
                <a16:creationId xmlns:a16="http://schemas.microsoft.com/office/drawing/2014/main" id="{FC72B51F-ED49-41D7-7441-8D775DCDA896}"/>
              </a:ext>
            </a:extLst>
          </p:cNvPr>
          <p:cNvGrpSpPr/>
          <p:nvPr/>
        </p:nvGrpSpPr>
        <p:grpSpPr>
          <a:xfrm>
            <a:off x="3242352" y="3724798"/>
            <a:ext cx="6338652" cy="2451769"/>
            <a:chOff x="5539727" y="1338220"/>
            <a:chExt cx="6338652" cy="2451769"/>
          </a:xfrm>
        </p:grpSpPr>
        <p:sp>
          <p:nvSpPr>
            <p:cNvPr id="13" name="Rectangle 27">
              <a:extLst>
                <a:ext uri="{FF2B5EF4-FFF2-40B4-BE49-F238E27FC236}">
                  <a16:creationId xmlns:a16="http://schemas.microsoft.com/office/drawing/2014/main" id="{C8ADCFF2-207C-C8D2-49D4-4D9288B31B6F}"/>
                </a:ext>
              </a:extLst>
            </p:cNvPr>
            <p:cNvSpPr>
              <a:spLocks noChangeArrowheads="1"/>
            </p:cNvSpPr>
            <p:nvPr/>
          </p:nvSpPr>
          <p:spPr bwMode="auto">
            <a:xfrm>
              <a:off x="6382410" y="3349781"/>
              <a:ext cx="1143000" cy="276225"/>
            </a:xfrm>
            <a:prstGeom prst="rect">
              <a:avLst/>
            </a:prstGeom>
            <a:noFill/>
            <a:ln w="9525">
              <a:noFill/>
              <a:miter lim="800000"/>
              <a:headEnd/>
              <a:tailEnd/>
            </a:ln>
          </p:spPr>
          <p:txBody>
            <a:bodyPr lIns="91430" tIns="45715" rIns="91430" bIns="45715">
              <a:spAutoFit/>
            </a:bodyPr>
            <a:lstStyle/>
            <a:p>
              <a:r>
                <a:rPr lang="en-US" sz="1200" dirty="0"/>
                <a:t>Internal Clients</a:t>
              </a:r>
            </a:p>
          </p:txBody>
        </p:sp>
        <p:sp>
          <p:nvSpPr>
            <p:cNvPr id="14" name="Rectangle 13">
              <a:extLst>
                <a:ext uri="{FF2B5EF4-FFF2-40B4-BE49-F238E27FC236}">
                  <a16:creationId xmlns:a16="http://schemas.microsoft.com/office/drawing/2014/main" id="{B9E5555F-AEF5-F5C7-07FB-7AC0CD309212}"/>
                </a:ext>
              </a:extLst>
            </p:cNvPr>
            <p:cNvSpPr>
              <a:spLocks noChangeArrowheads="1"/>
            </p:cNvSpPr>
            <p:nvPr/>
          </p:nvSpPr>
          <p:spPr bwMode="auto">
            <a:xfrm>
              <a:off x="9352666" y="1808318"/>
              <a:ext cx="2525713" cy="1841500"/>
            </a:xfrm>
            <a:prstGeom prst="rect">
              <a:avLst/>
            </a:prstGeom>
            <a:noFill/>
            <a:ln w="9525">
              <a:solidFill>
                <a:schemeClr val="tx1"/>
              </a:solidFill>
              <a:miter lim="800000"/>
              <a:headEnd/>
              <a:tailEnd/>
            </a:ln>
          </p:spPr>
          <p:txBody>
            <a:bodyPr wrap="none" anchor="ctr"/>
            <a:lstStyle/>
            <a:p>
              <a:endParaRPr lang="en-US"/>
            </a:p>
          </p:txBody>
        </p:sp>
        <p:sp>
          <p:nvSpPr>
            <p:cNvPr id="15" name="Rectangle 10">
              <a:extLst>
                <a:ext uri="{FF2B5EF4-FFF2-40B4-BE49-F238E27FC236}">
                  <a16:creationId xmlns:a16="http://schemas.microsoft.com/office/drawing/2014/main" id="{327F8988-FB8E-6D24-152A-4B214F53F05C}"/>
                </a:ext>
              </a:extLst>
            </p:cNvPr>
            <p:cNvSpPr>
              <a:spLocks noChangeArrowheads="1"/>
            </p:cNvSpPr>
            <p:nvPr/>
          </p:nvSpPr>
          <p:spPr bwMode="auto">
            <a:xfrm>
              <a:off x="7625466" y="1808318"/>
              <a:ext cx="1727200" cy="1841500"/>
            </a:xfrm>
            <a:prstGeom prst="rect">
              <a:avLst/>
            </a:prstGeom>
            <a:noFill/>
            <a:ln w="9525">
              <a:solidFill>
                <a:schemeClr val="tx1"/>
              </a:solidFill>
              <a:miter lim="800000"/>
              <a:headEnd/>
              <a:tailEnd/>
            </a:ln>
          </p:spPr>
          <p:txBody>
            <a:bodyPr wrap="none" anchor="ctr"/>
            <a:lstStyle/>
            <a:p>
              <a:endParaRPr lang="en-US"/>
            </a:p>
          </p:txBody>
        </p:sp>
        <p:sp>
          <p:nvSpPr>
            <p:cNvPr id="16" name="Rectangle 27">
              <a:extLst>
                <a:ext uri="{FF2B5EF4-FFF2-40B4-BE49-F238E27FC236}">
                  <a16:creationId xmlns:a16="http://schemas.microsoft.com/office/drawing/2014/main" id="{A5982A0A-9CD0-CD51-1450-A078E38B2E23}"/>
                </a:ext>
              </a:extLst>
            </p:cNvPr>
            <p:cNvSpPr>
              <a:spLocks noChangeArrowheads="1"/>
            </p:cNvSpPr>
            <p:nvPr/>
          </p:nvSpPr>
          <p:spPr bwMode="auto">
            <a:xfrm>
              <a:off x="9443154" y="1821018"/>
              <a:ext cx="2435225" cy="276989"/>
            </a:xfrm>
            <a:prstGeom prst="rect">
              <a:avLst/>
            </a:prstGeom>
            <a:noFill/>
            <a:ln w="9525">
              <a:noFill/>
              <a:miter lim="800000"/>
              <a:headEnd/>
              <a:tailEnd/>
            </a:ln>
          </p:spPr>
          <p:txBody>
            <a:bodyPr lIns="91430" tIns="45715" rIns="91430" bIns="45715">
              <a:spAutoFit/>
            </a:bodyPr>
            <a:lstStyle/>
            <a:p>
              <a:r>
                <a:rPr lang="en-US" sz="1200" b="1" dirty="0"/>
                <a:t>Connection Execution Threads</a:t>
              </a:r>
            </a:p>
          </p:txBody>
        </p:sp>
        <p:grpSp>
          <p:nvGrpSpPr>
            <p:cNvPr id="17" name="Group 8">
              <a:extLst>
                <a:ext uri="{FF2B5EF4-FFF2-40B4-BE49-F238E27FC236}">
                  <a16:creationId xmlns:a16="http://schemas.microsoft.com/office/drawing/2014/main" id="{6DC5D2FF-3D88-0AEF-2CD4-4D4166F6C19C}"/>
                </a:ext>
              </a:extLst>
            </p:cNvPr>
            <p:cNvGrpSpPr/>
            <p:nvPr/>
          </p:nvGrpSpPr>
          <p:grpSpPr>
            <a:xfrm>
              <a:off x="5539727" y="2169152"/>
              <a:ext cx="491293" cy="1620837"/>
              <a:chOff x="4165243" y="2018078"/>
              <a:chExt cx="790575" cy="1890712"/>
            </a:xfrm>
          </p:grpSpPr>
          <p:pic>
            <p:nvPicPr>
              <p:cNvPr id="43" name="Picture 2" descr="C:\icons\icons\user1.png">
                <a:extLst>
                  <a:ext uri="{FF2B5EF4-FFF2-40B4-BE49-F238E27FC236}">
                    <a16:creationId xmlns:a16="http://schemas.microsoft.com/office/drawing/2014/main" id="{B7F43CA7-8242-1FC8-EC38-0E917ED23E42}"/>
                  </a:ext>
                </a:extLst>
              </p:cNvPr>
              <p:cNvPicPr>
                <a:picLocks noChangeAspect="1" noChangeArrowheads="1"/>
              </p:cNvPicPr>
              <p:nvPr/>
            </p:nvPicPr>
            <p:blipFill>
              <a:blip r:embed="rId2" cstate="print">
                <a:grayscl/>
              </a:blip>
              <a:srcRect/>
              <a:stretch>
                <a:fillRect/>
              </a:stretch>
            </p:blipFill>
            <p:spPr bwMode="auto">
              <a:xfrm>
                <a:off x="4165243" y="2665778"/>
                <a:ext cx="358775" cy="269875"/>
              </a:xfrm>
              <a:prstGeom prst="rect">
                <a:avLst/>
              </a:prstGeom>
              <a:noFill/>
              <a:ln w="9525">
                <a:noFill/>
                <a:miter lim="800000"/>
                <a:headEnd/>
                <a:tailEnd/>
              </a:ln>
            </p:spPr>
          </p:pic>
          <p:pic>
            <p:nvPicPr>
              <p:cNvPr id="44" name="Picture 2" descr="C:\icons\icons\user1.png">
                <a:extLst>
                  <a:ext uri="{FF2B5EF4-FFF2-40B4-BE49-F238E27FC236}">
                    <a16:creationId xmlns:a16="http://schemas.microsoft.com/office/drawing/2014/main" id="{23479C38-3ABA-6F58-6C0C-5F85AF792058}"/>
                  </a:ext>
                </a:extLst>
              </p:cNvPr>
              <p:cNvPicPr>
                <a:picLocks noChangeAspect="1" noChangeArrowheads="1"/>
              </p:cNvPicPr>
              <p:nvPr/>
            </p:nvPicPr>
            <p:blipFill>
              <a:blip r:embed="rId2" cstate="print">
                <a:grayscl/>
              </a:blip>
              <a:srcRect/>
              <a:stretch>
                <a:fillRect/>
              </a:stretch>
            </p:blipFill>
            <p:spPr bwMode="auto">
              <a:xfrm>
                <a:off x="4381143" y="2827703"/>
                <a:ext cx="358775" cy="269875"/>
              </a:xfrm>
              <a:prstGeom prst="rect">
                <a:avLst/>
              </a:prstGeom>
              <a:noFill/>
              <a:ln w="9525">
                <a:noFill/>
                <a:miter lim="800000"/>
                <a:headEnd/>
                <a:tailEnd/>
              </a:ln>
            </p:spPr>
          </p:pic>
          <p:pic>
            <p:nvPicPr>
              <p:cNvPr id="45" name="Picture 2" descr="C:\icons\icons\user1.png">
                <a:extLst>
                  <a:ext uri="{FF2B5EF4-FFF2-40B4-BE49-F238E27FC236}">
                    <a16:creationId xmlns:a16="http://schemas.microsoft.com/office/drawing/2014/main" id="{948FC9EC-70DB-CB8E-04C9-473D588576C0}"/>
                  </a:ext>
                </a:extLst>
              </p:cNvPr>
              <p:cNvPicPr>
                <a:picLocks noChangeAspect="1" noChangeArrowheads="1"/>
              </p:cNvPicPr>
              <p:nvPr/>
            </p:nvPicPr>
            <p:blipFill>
              <a:blip r:embed="rId2" cstate="print">
                <a:grayscl/>
              </a:blip>
              <a:srcRect/>
              <a:stretch>
                <a:fillRect/>
              </a:stretch>
            </p:blipFill>
            <p:spPr bwMode="auto">
              <a:xfrm>
                <a:off x="4597043" y="2989628"/>
                <a:ext cx="358775" cy="269875"/>
              </a:xfrm>
              <a:prstGeom prst="rect">
                <a:avLst/>
              </a:prstGeom>
              <a:noFill/>
              <a:ln w="9525">
                <a:noFill/>
                <a:miter lim="800000"/>
                <a:headEnd/>
                <a:tailEnd/>
              </a:ln>
            </p:spPr>
          </p:pic>
          <p:pic>
            <p:nvPicPr>
              <p:cNvPr id="46" name="Picture 2" descr="C:\icons\icons\user1.png">
                <a:extLst>
                  <a:ext uri="{FF2B5EF4-FFF2-40B4-BE49-F238E27FC236}">
                    <a16:creationId xmlns:a16="http://schemas.microsoft.com/office/drawing/2014/main" id="{71FF0043-8E4E-628B-85EE-3EC7CAD309E0}"/>
                  </a:ext>
                </a:extLst>
              </p:cNvPr>
              <p:cNvPicPr>
                <a:picLocks noChangeAspect="1" noChangeArrowheads="1"/>
              </p:cNvPicPr>
              <p:nvPr/>
            </p:nvPicPr>
            <p:blipFill>
              <a:blip r:embed="rId2" cstate="print">
                <a:grayscl/>
              </a:blip>
              <a:srcRect/>
              <a:stretch>
                <a:fillRect/>
              </a:stretch>
            </p:blipFill>
            <p:spPr bwMode="auto">
              <a:xfrm>
                <a:off x="4165243" y="2341928"/>
                <a:ext cx="358775" cy="269875"/>
              </a:xfrm>
              <a:prstGeom prst="rect">
                <a:avLst/>
              </a:prstGeom>
              <a:noFill/>
              <a:ln w="9525">
                <a:noFill/>
                <a:miter lim="800000"/>
                <a:headEnd/>
                <a:tailEnd/>
              </a:ln>
            </p:spPr>
          </p:pic>
          <p:pic>
            <p:nvPicPr>
              <p:cNvPr id="47" name="Picture 2" descr="C:\icons\icons\user1.png">
                <a:extLst>
                  <a:ext uri="{FF2B5EF4-FFF2-40B4-BE49-F238E27FC236}">
                    <a16:creationId xmlns:a16="http://schemas.microsoft.com/office/drawing/2014/main" id="{54A6D0A0-65E2-2770-DBD1-02D7CAA8464A}"/>
                  </a:ext>
                </a:extLst>
              </p:cNvPr>
              <p:cNvPicPr>
                <a:picLocks noChangeAspect="1" noChangeArrowheads="1"/>
              </p:cNvPicPr>
              <p:nvPr/>
            </p:nvPicPr>
            <p:blipFill>
              <a:blip r:embed="rId2" cstate="print">
                <a:grayscl/>
              </a:blip>
              <a:srcRect/>
              <a:stretch>
                <a:fillRect/>
              </a:stretch>
            </p:blipFill>
            <p:spPr bwMode="auto">
              <a:xfrm>
                <a:off x="4381143" y="2503853"/>
                <a:ext cx="358775" cy="269875"/>
              </a:xfrm>
              <a:prstGeom prst="rect">
                <a:avLst/>
              </a:prstGeom>
              <a:noFill/>
              <a:ln w="9525">
                <a:noFill/>
                <a:miter lim="800000"/>
                <a:headEnd/>
                <a:tailEnd/>
              </a:ln>
            </p:spPr>
          </p:pic>
          <p:pic>
            <p:nvPicPr>
              <p:cNvPr id="48" name="Picture 2" descr="C:\icons\icons\user1.png">
                <a:extLst>
                  <a:ext uri="{FF2B5EF4-FFF2-40B4-BE49-F238E27FC236}">
                    <a16:creationId xmlns:a16="http://schemas.microsoft.com/office/drawing/2014/main" id="{1E9E9750-4A25-D159-3C17-47574633061A}"/>
                  </a:ext>
                </a:extLst>
              </p:cNvPr>
              <p:cNvPicPr>
                <a:picLocks noChangeAspect="1" noChangeArrowheads="1"/>
              </p:cNvPicPr>
              <p:nvPr/>
            </p:nvPicPr>
            <p:blipFill>
              <a:blip r:embed="rId2" cstate="print">
                <a:grayscl/>
              </a:blip>
              <a:srcRect/>
              <a:stretch>
                <a:fillRect/>
              </a:stretch>
            </p:blipFill>
            <p:spPr bwMode="auto">
              <a:xfrm>
                <a:off x="4597043" y="2665778"/>
                <a:ext cx="358775" cy="269875"/>
              </a:xfrm>
              <a:prstGeom prst="rect">
                <a:avLst/>
              </a:prstGeom>
              <a:noFill/>
              <a:ln w="9525">
                <a:noFill/>
                <a:miter lim="800000"/>
                <a:headEnd/>
                <a:tailEnd/>
              </a:ln>
            </p:spPr>
          </p:pic>
          <p:pic>
            <p:nvPicPr>
              <p:cNvPr id="49" name="Picture 2" descr="C:\icons\icons\user1.png">
                <a:extLst>
                  <a:ext uri="{FF2B5EF4-FFF2-40B4-BE49-F238E27FC236}">
                    <a16:creationId xmlns:a16="http://schemas.microsoft.com/office/drawing/2014/main" id="{E9EEF934-4A35-3FFC-3478-114B07FA85A5}"/>
                  </a:ext>
                </a:extLst>
              </p:cNvPr>
              <p:cNvPicPr>
                <a:picLocks noChangeAspect="1" noChangeArrowheads="1"/>
              </p:cNvPicPr>
              <p:nvPr/>
            </p:nvPicPr>
            <p:blipFill>
              <a:blip r:embed="rId2" cstate="print">
                <a:grayscl/>
              </a:blip>
              <a:srcRect/>
              <a:stretch>
                <a:fillRect/>
              </a:stretch>
            </p:blipFill>
            <p:spPr bwMode="auto">
              <a:xfrm>
                <a:off x="4165243" y="2989628"/>
                <a:ext cx="358775" cy="269875"/>
              </a:xfrm>
              <a:prstGeom prst="rect">
                <a:avLst/>
              </a:prstGeom>
              <a:noFill/>
              <a:ln w="9525">
                <a:noFill/>
                <a:miter lim="800000"/>
                <a:headEnd/>
                <a:tailEnd/>
              </a:ln>
            </p:spPr>
          </p:pic>
          <p:pic>
            <p:nvPicPr>
              <p:cNvPr id="50" name="Picture 2" descr="C:\icons\icons\user1.png">
                <a:extLst>
                  <a:ext uri="{FF2B5EF4-FFF2-40B4-BE49-F238E27FC236}">
                    <a16:creationId xmlns:a16="http://schemas.microsoft.com/office/drawing/2014/main" id="{708B2C5D-EFCF-3D91-69DC-0FEB1AB0CEE7}"/>
                  </a:ext>
                </a:extLst>
              </p:cNvPr>
              <p:cNvPicPr>
                <a:picLocks noChangeAspect="1" noChangeArrowheads="1"/>
              </p:cNvPicPr>
              <p:nvPr/>
            </p:nvPicPr>
            <p:blipFill>
              <a:blip r:embed="rId2" cstate="print">
                <a:grayscl/>
              </a:blip>
              <a:srcRect/>
              <a:stretch>
                <a:fillRect/>
              </a:stretch>
            </p:blipFill>
            <p:spPr bwMode="auto">
              <a:xfrm>
                <a:off x="4381143" y="3151553"/>
                <a:ext cx="358775" cy="269875"/>
              </a:xfrm>
              <a:prstGeom prst="rect">
                <a:avLst/>
              </a:prstGeom>
              <a:noFill/>
              <a:ln w="9525">
                <a:noFill/>
                <a:miter lim="800000"/>
                <a:headEnd/>
                <a:tailEnd/>
              </a:ln>
            </p:spPr>
          </p:pic>
          <p:pic>
            <p:nvPicPr>
              <p:cNvPr id="51" name="Picture 2" descr="C:\icons\icons\user1.png">
                <a:extLst>
                  <a:ext uri="{FF2B5EF4-FFF2-40B4-BE49-F238E27FC236}">
                    <a16:creationId xmlns:a16="http://schemas.microsoft.com/office/drawing/2014/main" id="{7CEEDE0C-3099-311D-A96C-5CF1CB047CC6}"/>
                  </a:ext>
                </a:extLst>
              </p:cNvPr>
              <p:cNvPicPr>
                <a:picLocks noChangeAspect="1" noChangeArrowheads="1"/>
              </p:cNvPicPr>
              <p:nvPr/>
            </p:nvPicPr>
            <p:blipFill>
              <a:blip r:embed="rId2" cstate="print">
                <a:grayscl/>
              </a:blip>
              <a:srcRect/>
              <a:stretch>
                <a:fillRect/>
              </a:stretch>
            </p:blipFill>
            <p:spPr bwMode="auto">
              <a:xfrm>
                <a:off x="4597043" y="3313478"/>
                <a:ext cx="358775" cy="269875"/>
              </a:xfrm>
              <a:prstGeom prst="rect">
                <a:avLst/>
              </a:prstGeom>
              <a:noFill/>
              <a:ln w="9525">
                <a:noFill/>
                <a:miter lim="800000"/>
                <a:headEnd/>
                <a:tailEnd/>
              </a:ln>
            </p:spPr>
          </p:pic>
          <p:pic>
            <p:nvPicPr>
              <p:cNvPr id="52" name="Picture 2" descr="C:\icons\icons\user1.png">
                <a:extLst>
                  <a:ext uri="{FF2B5EF4-FFF2-40B4-BE49-F238E27FC236}">
                    <a16:creationId xmlns:a16="http://schemas.microsoft.com/office/drawing/2014/main" id="{304D671F-A0B9-4B0E-6291-1142D8B1CC54}"/>
                  </a:ext>
                </a:extLst>
              </p:cNvPr>
              <p:cNvPicPr>
                <a:picLocks noChangeAspect="1" noChangeArrowheads="1"/>
              </p:cNvPicPr>
              <p:nvPr/>
            </p:nvPicPr>
            <p:blipFill>
              <a:blip r:embed="rId2" cstate="print">
                <a:grayscl/>
              </a:blip>
              <a:srcRect/>
              <a:stretch>
                <a:fillRect/>
              </a:stretch>
            </p:blipFill>
            <p:spPr bwMode="auto">
              <a:xfrm>
                <a:off x="4165243" y="3316653"/>
                <a:ext cx="358775" cy="268287"/>
              </a:xfrm>
              <a:prstGeom prst="rect">
                <a:avLst/>
              </a:prstGeom>
              <a:noFill/>
              <a:ln w="9525">
                <a:noFill/>
                <a:miter lim="800000"/>
                <a:headEnd/>
                <a:tailEnd/>
              </a:ln>
            </p:spPr>
          </p:pic>
          <p:pic>
            <p:nvPicPr>
              <p:cNvPr id="53" name="Picture 2" descr="C:\icons\icons\user1.png">
                <a:extLst>
                  <a:ext uri="{FF2B5EF4-FFF2-40B4-BE49-F238E27FC236}">
                    <a16:creationId xmlns:a16="http://schemas.microsoft.com/office/drawing/2014/main" id="{E6062CBD-E3AE-FAA1-DC3F-1F3E6FDCE157}"/>
                  </a:ext>
                </a:extLst>
              </p:cNvPr>
              <p:cNvPicPr>
                <a:picLocks noChangeAspect="1" noChangeArrowheads="1"/>
              </p:cNvPicPr>
              <p:nvPr/>
            </p:nvPicPr>
            <p:blipFill>
              <a:blip r:embed="rId2" cstate="print">
                <a:grayscl/>
              </a:blip>
              <a:srcRect/>
              <a:stretch>
                <a:fillRect/>
              </a:stretch>
            </p:blipFill>
            <p:spPr bwMode="auto">
              <a:xfrm>
                <a:off x="4381143" y="3478578"/>
                <a:ext cx="358775" cy="268287"/>
              </a:xfrm>
              <a:prstGeom prst="rect">
                <a:avLst/>
              </a:prstGeom>
              <a:noFill/>
              <a:ln w="9525">
                <a:noFill/>
                <a:miter lim="800000"/>
                <a:headEnd/>
                <a:tailEnd/>
              </a:ln>
            </p:spPr>
          </p:pic>
          <p:pic>
            <p:nvPicPr>
              <p:cNvPr id="54" name="Picture 2" descr="C:\icons\icons\user1.png">
                <a:extLst>
                  <a:ext uri="{FF2B5EF4-FFF2-40B4-BE49-F238E27FC236}">
                    <a16:creationId xmlns:a16="http://schemas.microsoft.com/office/drawing/2014/main" id="{CF1BD66A-149A-9C4E-2F0B-AE4B2EC4238F}"/>
                  </a:ext>
                </a:extLst>
              </p:cNvPr>
              <p:cNvPicPr>
                <a:picLocks noChangeAspect="1" noChangeArrowheads="1"/>
              </p:cNvPicPr>
              <p:nvPr/>
            </p:nvPicPr>
            <p:blipFill>
              <a:blip r:embed="rId2" cstate="print">
                <a:grayscl/>
              </a:blip>
              <a:srcRect/>
              <a:stretch>
                <a:fillRect/>
              </a:stretch>
            </p:blipFill>
            <p:spPr bwMode="auto">
              <a:xfrm>
                <a:off x="4597043" y="3640503"/>
                <a:ext cx="358775" cy="268287"/>
              </a:xfrm>
              <a:prstGeom prst="rect">
                <a:avLst/>
              </a:prstGeom>
              <a:noFill/>
              <a:ln w="9525">
                <a:noFill/>
                <a:miter lim="800000"/>
                <a:headEnd/>
                <a:tailEnd/>
              </a:ln>
            </p:spPr>
          </p:pic>
          <p:pic>
            <p:nvPicPr>
              <p:cNvPr id="55" name="Picture 2" descr="C:\icons\icons\user1.png">
                <a:extLst>
                  <a:ext uri="{FF2B5EF4-FFF2-40B4-BE49-F238E27FC236}">
                    <a16:creationId xmlns:a16="http://schemas.microsoft.com/office/drawing/2014/main" id="{0462544B-C008-2E16-5ADC-1C34D278ED45}"/>
                  </a:ext>
                </a:extLst>
              </p:cNvPr>
              <p:cNvPicPr>
                <a:picLocks noChangeAspect="1" noChangeArrowheads="1"/>
              </p:cNvPicPr>
              <p:nvPr/>
            </p:nvPicPr>
            <p:blipFill>
              <a:blip r:embed="rId2" cstate="print">
                <a:grayscl/>
              </a:blip>
              <a:srcRect/>
              <a:stretch>
                <a:fillRect/>
              </a:stretch>
            </p:blipFill>
            <p:spPr bwMode="auto">
              <a:xfrm>
                <a:off x="4165243" y="2018078"/>
                <a:ext cx="358775" cy="269875"/>
              </a:xfrm>
              <a:prstGeom prst="rect">
                <a:avLst/>
              </a:prstGeom>
              <a:noFill/>
              <a:ln w="9525">
                <a:noFill/>
                <a:miter lim="800000"/>
                <a:headEnd/>
                <a:tailEnd/>
              </a:ln>
            </p:spPr>
          </p:pic>
          <p:pic>
            <p:nvPicPr>
              <p:cNvPr id="56" name="Picture 2" descr="C:\icons\icons\user1.png">
                <a:extLst>
                  <a:ext uri="{FF2B5EF4-FFF2-40B4-BE49-F238E27FC236}">
                    <a16:creationId xmlns:a16="http://schemas.microsoft.com/office/drawing/2014/main" id="{FC1D5135-77ED-277A-0CD3-861851907F96}"/>
                  </a:ext>
                </a:extLst>
              </p:cNvPr>
              <p:cNvPicPr>
                <a:picLocks noChangeAspect="1" noChangeArrowheads="1"/>
              </p:cNvPicPr>
              <p:nvPr/>
            </p:nvPicPr>
            <p:blipFill>
              <a:blip r:embed="rId2" cstate="print">
                <a:grayscl/>
              </a:blip>
              <a:srcRect/>
              <a:stretch>
                <a:fillRect/>
              </a:stretch>
            </p:blipFill>
            <p:spPr bwMode="auto">
              <a:xfrm>
                <a:off x="4381143" y="2180003"/>
                <a:ext cx="358775" cy="269875"/>
              </a:xfrm>
              <a:prstGeom prst="rect">
                <a:avLst/>
              </a:prstGeom>
              <a:noFill/>
              <a:ln w="9525">
                <a:noFill/>
                <a:miter lim="800000"/>
                <a:headEnd/>
                <a:tailEnd/>
              </a:ln>
            </p:spPr>
          </p:pic>
          <p:pic>
            <p:nvPicPr>
              <p:cNvPr id="57" name="Picture 2" descr="C:\icons\icons\user1.png">
                <a:extLst>
                  <a:ext uri="{FF2B5EF4-FFF2-40B4-BE49-F238E27FC236}">
                    <a16:creationId xmlns:a16="http://schemas.microsoft.com/office/drawing/2014/main" id="{242D3D83-0272-C7AA-D0FD-77D061A64739}"/>
                  </a:ext>
                </a:extLst>
              </p:cNvPr>
              <p:cNvPicPr>
                <a:picLocks noChangeAspect="1" noChangeArrowheads="1"/>
              </p:cNvPicPr>
              <p:nvPr/>
            </p:nvPicPr>
            <p:blipFill>
              <a:blip r:embed="rId2" cstate="print">
                <a:grayscl/>
              </a:blip>
              <a:srcRect/>
              <a:stretch>
                <a:fillRect/>
              </a:stretch>
            </p:blipFill>
            <p:spPr bwMode="auto">
              <a:xfrm>
                <a:off x="4597043" y="2341928"/>
                <a:ext cx="358775" cy="269875"/>
              </a:xfrm>
              <a:prstGeom prst="rect">
                <a:avLst/>
              </a:prstGeom>
              <a:noFill/>
              <a:ln w="9525">
                <a:noFill/>
                <a:miter lim="800000"/>
                <a:headEnd/>
                <a:tailEnd/>
              </a:ln>
            </p:spPr>
          </p:pic>
        </p:grpSp>
        <p:sp>
          <p:nvSpPr>
            <p:cNvPr id="18" name="Text Box 47">
              <a:extLst>
                <a:ext uri="{FF2B5EF4-FFF2-40B4-BE49-F238E27FC236}">
                  <a16:creationId xmlns:a16="http://schemas.microsoft.com/office/drawing/2014/main" id="{E135328B-CBB0-441C-F4D5-6FFE2FFDA6C0}"/>
                </a:ext>
              </a:extLst>
            </p:cNvPr>
            <p:cNvSpPr txBox="1">
              <a:spLocks noChangeArrowheads="1"/>
            </p:cNvSpPr>
            <p:nvPr/>
          </p:nvSpPr>
          <p:spPr bwMode="auto">
            <a:xfrm>
              <a:off x="5866742" y="1338220"/>
              <a:ext cx="1152525" cy="276225"/>
            </a:xfrm>
            <a:prstGeom prst="rect">
              <a:avLst/>
            </a:prstGeom>
            <a:noFill/>
            <a:ln w="9525">
              <a:noFill/>
              <a:miter lim="800000"/>
              <a:headEnd/>
              <a:tailEnd/>
            </a:ln>
          </p:spPr>
          <p:txBody>
            <a:bodyPr wrap="none">
              <a:spAutoFit/>
            </a:bodyPr>
            <a:lstStyle/>
            <a:p>
              <a:r>
                <a:rPr lang="en-US" sz="1200" dirty="0"/>
                <a:t>External Clients</a:t>
              </a:r>
            </a:p>
          </p:txBody>
        </p:sp>
        <p:grpSp>
          <p:nvGrpSpPr>
            <p:cNvPr id="19" name="Group 25">
              <a:extLst>
                <a:ext uri="{FF2B5EF4-FFF2-40B4-BE49-F238E27FC236}">
                  <a16:creationId xmlns:a16="http://schemas.microsoft.com/office/drawing/2014/main" id="{AF0EDB25-490D-2E36-012F-1392EDA0666F}"/>
                </a:ext>
              </a:extLst>
            </p:cNvPr>
            <p:cNvGrpSpPr/>
            <p:nvPr/>
          </p:nvGrpSpPr>
          <p:grpSpPr>
            <a:xfrm>
              <a:off x="6064469" y="2430618"/>
              <a:ext cx="1560996" cy="1027112"/>
              <a:chOff x="5188014" y="2613390"/>
              <a:chExt cx="2218904" cy="1027112"/>
            </a:xfrm>
          </p:grpSpPr>
          <p:sp>
            <p:nvSpPr>
              <p:cNvPr id="37" name="Line 7">
                <a:extLst>
                  <a:ext uri="{FF2B5EF4-FFF2-40B4-BE49-F238E27FC236}">
                    <a16:creationId xmlns:a16="http://schemas.microsoft.com/office/drawing/2014/main" id="{507242CB-CC73-C4DE-F779-D55DFF7D72C3}"/>
                  </a:ext>
                </a:extLst>
              </p:cNvPr>
              <p:cNvSpPr>
                <a:spLocks noChangeShapeType="1"/>
              </p:cNvSpPr>
              <p:nvPr/>
            </p:nvSpPr>
            <p:spPr bwMode="auto">
              <a:xfrm>
                <a:off x="5188015" y="3084084"/>
                <a:ext cx="2145877" cy="13494"/>
              </a:xfrm>
              <a:prstGeom prst="line">
                <a:avLst/>
              </a:prstGeom>
              <a:noFill/>
              <a:ln w="25400">
                <a:solidFill>
                  <a:schemeClr val="accent1">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8" name="Line 7">
                <a:extLst>
                  <a:ext uri="{FF2B5EF4-FFF2-40B4-BE49-F238E27FC236}">
                    <a16:creationId xmlns:a16="http://schemas.microsoft.com/office/drawing/2014/main" id="{D96D4340-F4DE-EA7D-1A1D-822584A217FD}"/>
                  </a:ext>
                </a:extLst>
              </p:cNvPr>
              <p:cNvSpPr>
                <a:spLocks noChangeShapeType="1"/>
              </p:cNvSpPr>
              <p:nvPr/>
            </p:nvSpPr>
            <p:spPr bwMode="auto">
              <a:xfrm flipV="1">
                <a:off x="5188016" y="3097577"/>
                <a:ext cx="2218901" cy="542925"/>
              </a:xfrm>
              <a:prstGeom prst="line">
                <a:avLst/>
              </a:prstGeom>
              <a:noFill/>
              <a:ln w="25400">
                <a:solidFill>
                  <a:schemeClr val="accent1">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9" name="Line 7">
                <a:extLst>
                  <a:ext uri="{FF2B5EF4-FFF2-40B4-BE49-F238E27FC236}">
                    <a16:creationId xmlns:a16="http://schemas.microsoft.com/office/drawing/2014/main" id="{DF363871-EF0C-5983-FDB8-43D373F7BBCA}"/>
                  </a:ext>
                </a:extLst>
              </p:cNvPr>
              <p:cNvSpPr>
                <a:spLocks noChangeShapeType="1"/>
              </p:cNvSpPr>
              <p:nvPr/>
            </p:nvSpPr>
            <p:spPr bwMode="auto">
              <a:xfrm flipV="1">
                <a:off x="5188016" y="3097577"/>
                <a:ext cx="2218902" cy="153987"/>
              </a:xfrm>
              <a:prstGeom prst="line">
                <a:avLst/>
              </a:prstGeom>
              <a:noFill/>
              <a:ln w="25400">
                <a:solidFill>
                  <a:schemeClr val="accent1">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40" name="Line 7">
                <a:extLst>
                  <a:ext uri="{FF2B5EF4-FFF2-40B4-BE49-F238E27FC236}">
                    <a16:creationId xmlns:a16="http://schemas.microsoft.com/office/drawing/2014/main" id="{0EA3827F-2D1A-88A1-9CCB-3BD88AB1918C}"/>
                  </a:ext>
                </a:extLst>
              </p:cNvPr>
              <p:cNvSpPr>
                <a:spLocks noChangeShapeType="1"/>
              </p:cNvSpPr>
              <p:nvPr/>
            </p:nvSpPr>
            <p:spPr bwMode="auto">
              <a:xfrm flipV="1">
                <a:off x="5188016" y="3097578"/>
                <a:ext cx="2145877" cy="323850"/>
              </a:xfrm>
              <a:prstGeom prst="line">
                <a:avLst/>
              </a:prstGeom>
              <a:noFill/>
              <a:ln w="25400">
                <a:solidFill>
                  <a:schemeClr val="accent1">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41" name="Line 7">
                <a:extLst>
                  <a:ext uri="{FF2B5EF4-FFF2-40B4-BE49-F238E27FC236}">
                    <a16:creationId xmlns:a16="http://schemas.microsoft.com/office/drawing/2014/main" id="{09E2BC8F-F9DC-37D3-A7F0-9B3FE49B18C8}"/>
                  </a:ext>
                </a:extLst>
              </p:cNvPr>
              <p:cNvSpPr>
                <a:spLocks noChangeShapeType="1"/>
              </p:cNvSpPr>
              <p:nvPr/>
            </p:nvSpPr>
            <p:spPr bwMode="auto">
              <a:xfrm>
                <a:off x="5188014" y="2613390"/>
                <a:ext cx="2218903" cy="484188"/>
              </a:xfrm>
              <a:prstGeom prst="line">
                <a:avLst/>
              </a:prstGeom>
              <a:noFill/>
              <a:ln w="25400">
                <a:solidFill>
                  <a:schemeClr val="accent1">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42" name="Line 7">
                <a:extLst>
                  <a:ext uri="{FF2B5EF4-FFF2-40B4-BE49-F238E27FC236}">
                    <a16:creationId xmlns:a16="http://schemas.microsoft.com/office/drawing/2014/main" id="{70D4F46B-F052-50AD-A564-A18720A5746E}"/>
                  </a:ext>
                </a:extLst>
              </p:cNvPr>
              <p:cNvSpPr>
                <a:spLocks noChangeShapeType="1"/>
              </p:cNvSpPr>
              <p:nvPr/>
            </p:nvSpPr>
            <p:spPr bwMode="auto">
              <a:xfrm>
                <a:off x="5188015" y="2855484"/>
                <a:ext cx="2145877" cy="242094"/>
              </a:xfrm>
              <a:prstGeom prst="line">
                <a:avLst/>
              </a:prstGeom>
              <a:noFill/>
              <a:ln w="25400">
                <a:solidFill>
                  <a:schemeClr val="accent1">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grpSp>
        <p:grpSp>
          <p:nvGrpSpPr>
            <p:cNvPr id="20" name="Group 32">
              <a:extLst>
                <a:ext uri="{FF2B5EF4-FFF2-40B4-BE49-F238E27FC236}">
                  <a16:creationId xmlns:a16="http://schemas.microsoft.com/office/drawing/2014/main" id="{D478B9AC-CB03-85AC-582E-26BAA2228134}"/>
                </a:ext>
              </a:extLst>
            </p:cNvPr>
            <p:cNvGrpSpPr/>
            <p:nvPr/>
          </p:nvGrpSpPr>
          <p:grpSpPr>
            <a:xfrm>
              <a:off x="6595399" y="1357527"/>
              <a:ext cx="1015780" cy="1091000"/>
              <a:chOff x="6097231" y="2003790"/>
              <a:chExt cx="1295400" cy="609600"/>
            </a:xfrm>
          </p:grpSpPr>
          <p:sp>
            <p:nvSpPr>
              <p:cNvPr id="31" name="Line 18">
                <a:extLst>
                  <a:ext uri="{FF2B5EF4-FFF2-40B4-BE49-F238E27FC236}">
                    <a16:creationId xmlns:a16="http://schemas.microsoft.com/office/drawing/2014/main" id="{DB4086B1-F7B9-62EB-1B57-77F9BE36065A}"/>
                  </a:ext>
                </a:extLst>
              </p:cNvPr>
              <p:cNvSpPr>
                <a:spLocks noChangeShapeType="1"/>
              </p:cNvSpPr>
              <p:nvPr/>
            </p:nvSpPr>
            <p:spPr bwMode="auto">
              <a:xfrm>
                <a:off x="6478231" y="2232390"/>
                <a:ext cx="914400" cy="366713"/>
              </a:xfrm>
              <a:prstGeom prst="line">
                <a:avLst/>
              </a:prstGeom>
              <a:noFill/>
              <a:ln w="25400">
                <a:solidFill>
                  <a:schemeClr val="accent3">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2" name="Line 18">
                <a:extLst>
                  <a:ext uri="{FF2B5EF4-FFF2-40B4-BE49-F238E27FC236}">
                    <a16:creationId xmlns:a16="http://schemas.microsoft.com/office/drawing/2014/main" id="{A4676F06-99F4-66C0-82AD-BFB13D9A48CB}"/>
                  </a:ext>
                </a:extLst>
              </p:cNvPr>
              <p:cNvSpPr>
                <a:spLocks noChangeShapeType="1"/>
              </p:cNvSpPr>
              <p:nvPr/>
            </p:nvSpPr>
            <p:spPr bwMode="auto">
              <a:xfrm>
                <a:off x="6097231" y="2232390"/>
                <a:ext cx="1295400" cy="381000"/>
              </a:xfrm>
              <a:prstGeom prst="line">
                <a:avLst/>
              </a:prstGeom>
              <a:noFill/>
              <a:ln w="25400">
                <a:solidFill>
                  <a:schemeClr val="accent3">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3" name="Line 18">
                <a:extLst>
                  <a:ext uri="{FF2B5EF4-FFF2-40B4-BE49-F238E27FC236}">
                    <a16:creationId xmlns:a16="http://schemas.microsoft.com/office/drawing/2014/main" id="{96B32F8A-AE04-6B1A-7ADF-F1D59625B3F7}"/>
                  </a:ext>
                </a:extLst>
              </p:cNvPr>
              <p:cNvSpPr>
                <a:spLocks noChangeShapeType="1"/>
              </p:cNvSpPr>
              <p:nvPr/>
            </p:nvSpPr>
            <p:spPr bwMode="auto">
              <a:xfrm>
                <a:off x="6554431" y="2156190"/>
                <a:ext cx="762000" cy="381000"/>
              </a:xfrm>
              <a:prstGeom prst="line">
                <a:avLst/>
              </a:prstGeom>
              <a:noFill/>
              <a:ln w="25400">
                <a:solidFill>
                  <a:schemeClr val="accent3">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4" name="Line 18">
                <a:extLst>
                  <a:ext uri="{FF2B5EF4-FFF2-40B4-BE49-F238E27FC236}">
                    <a16:creationId xmlns:a16="http://schemas.microsoft.com/office/drawing/2014/main" id="{C3C7641D-5983-C9FB-51E9-BA560BD88350}"/>
                  </a:ext>
                </a:extLst>
              </p:cNvPr>
              <p:cNvSpPr>
                <a:spLocks noChangeShapeType="1"/>
              </p:cNvSpPr>
              <p:nvPr/>
            </p:nvSpPr>
            <p:spPr bwMode="auto">
              <a:xfrm>
                <a:off x="6325831" y="2232390"/>
                <a:ext cx="1066800" cy="366713"/>
              </a:xfrm>
              <a:prstGeom prst="line">
                <a:avLst/>
              </a:prstGeom>
              <a:noFill/>
              <a:ln w="25400">
                <a:solidFill>
                  <a:schemeClr val="accent3">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5" name="Line 18">
                <a:extLst>
                  <a:ext uri="{FF2B5EF4-FFF2-40B4-BE49-F238E27FC236}">
                    <a16:creationId xmlns:a16="http://schemas.microsoft.com/office/drawing/2014/main" id="{35398266-D713-286D-EA58-2FDD6D1EC049}"/>
                  </a:ext>
                </a:extLst>
              </p:cNvPr>
              <p:cNvSpPr>
                <a:spLocks noChangeShapeType="1"/>
              </p:cNvSpPr>
              <p:nvPr/>
            </p:nvSpPr>
            <p:spPr bwMode="auto">
              <a:xfrm>
                <a:off x="6686193" y="2126028"/>
                <a:ext cx="706438" cy="473075"/>
              </a:xfrm>
              <a:prstGeom prst="line">
                <a:avLst/>
              </a:prstGeom>
              <a:noFill/>
              <a:ln w="25400">
                <a:solidFill>
                  <a:schemeClr val="accent3">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sp>
            <p:nvSpPr>
              <p:cNvPr id="36" name="Line 18">
                <a:extLst>
                  <a:ext uri="{FF2B5EF4-FFF2-40B4-BE49-F238E27FC236}">
                    <a16:creationId xmlns:a16="http://schemas.microsoft.com/office/drawing/2014/main" id="{0A0BC792-6E98-9FB7-14D2-D73FA3CDDBB8}"/>
                  </a:ext>
                </a:extLst>
              </p:cNvPr>
              <p:cNvSpPr>
                <a:spLocks noChangeShapeType="1"/>
              </p:cNvSpPr>
              <p:nvPr/>
            </p:nvSpPr>
            <p:spPr bwMode="auto">
              <a:xfrm>
                <a:off x="6783031" y="2003790"/>
                <a:ext cx="609600" cy="595313"/>
              </a:xfrm>
              <a:prstGeom prst="line">
                <a:avLst/>
              </a:prstGeom>
              <a:noFill/>
              <a:ln w="25400">
                <a:solidFill>
                  <a:schemeClr val="accent3">
                    <a:lumMod val="60000"/>
                    <a:lumOff val="40000"/>
                  </a:schemeClr>
                </a:solidFill>
                <a:round/>
                <a:headEnd type="triangle" w="med" len="med"/>
                <a:tailEnd type="triangle" w="med" len="med"/>
              </a:ln>
            </p:spPr>
            <p:txBody>
              <a:bodyPr/>
              <a:lstStyle/>
              <a:p>
                <a:pPr>
                  <a:defRPr/>
                </a:pPr>
                <a:endParaRPr lang="en-US">
                  <a:ea typeface="+mn-ea"/>
                  <a:cs typeface="Arial" pitchFamily="34" charset="0"/>
                </a:endParaRPr>
              </a:p>
            </p:txBody>
          </p:sp>
        </p:grpSp>
        <p:sp>
          <p:nvSpPr>
            <p:cNvPr id="21" name="Rectangle 27">
              <a:extLst>
                <a:ext uri="{FF2B5EF4-FFF2-40B4-BE49-F238E27FC236}">
                  <a16:creationId xmlns:a16="http://schemas.microsoft.com/office/drawing/2014/main" id="{2EE809F2-5F59-9153-94E4-D1D7C1D539CA}"/>
                </a:ext>
              </a:extLst>
            </p:cNvPr>
            <p:cNvSpPr>
              <a:spLocks noChangeArrowheads="1"/>
            </p:cNvSpPr>
            <p:nvPr/>
          </p:nvSpPr>
          <p:spPr bwMode="auto">
            <a:xfrm>
              <a:off x="7696904" y="1838481"/>
              <a:ext cx="1584325" cy="306387"/>
            </a:xfrm>
            <a:prstGeom prst="rect">
              <a:avLst/>
            </a:prstGeom>
            <a:noFill/>
            <a:ln w="9525">
              <a:noFill/>
              <a:miter lim="800000"/>
              <a:headEnd/>
              <a:tailEnd/>
            </a:ln>
          </p:spPr>
          <p:txBody>
            <a:bodyPr lIns="91430" tIns="45715" rIns="91430" bIns="45715">
              <a:spAutoFit/>
            </a:bodyPr>
            <a:lstStyle/>
            <a:p>
              <a:pPr algn="ctr"/>
              <a:r>
                <a:rPr lang="en-US" sz="1400" b="1"/>
                <a:t>Thread Pool</a:t>
              </a:r>
            </a:p>
          </p:txBody>
        </p:sp>
        <p:sp>
          <p:nvSpPr>
            <p:cNvPr id="22" name="Rectangle 27">
              <a:extLst>
                <a:ext uri="{FF2B5EF4-FFF2-40B4-BE49-F238E27FC236}">
                  <a16:creationId xmlns:a16="http://schemas.microsoft.com/office/drawing/2014/main" id="{C2558054-D83E-0ACD-619D-5FF9F785666A}"/>
                </a:ext>
              </a:extLst>
            </p:cNvPr>
            <p:cNvSpPr>
              <a:spLocks noChangeArrowheads="1"/>
            </p:cNvSpPr>
            <p:nvPr/>
          </p:nvSpPr>
          <p:spPr bwMode="auto">
            <a:xfrm>
              <a:off x="7687379" y="2105181"/>
              <a:ext cx="1600200" cy="430877"/>
            </a:xfrm>
            <a:prstGeom prst="rect">
              <a:avLst/>
            </a:prstGeom>
            <a:noFill/>
            <a:ln w="9525">
              <a:solidFill>
                <a:schemeClr val="tx1"/>
              </a:solidFill>
              <a:miter lim="800000"/>
              <a:headEnd/>
              <a:tailEnd/>
            </a:ln>
          </p:spPr>
          <p:txBody>
            <a:bodyPr lIns="91430" tIns="45715" rIns="91430" bIns="45715">
              <a:spAutoFit/>
            </a:bodyPr>
            <a:lstStyle/>
            <a:p>
              <a:r>
                <a:rPr lang="en-US" sz="1100" dirty="0"/>
                <a:t>Thread Group 1</a:t>
              </a:r>
            </a:p>
            <a:p>
              <a:r>
                <a:rPr lang="en-US" sz="1100" dirty="0"/>
                <a:t>Threads  1 - 4096</a:t>
              </a:r>
            </a:p>
          </p:txBody>
        </p:sp>
        <p:sp>
          <p:nvSpPr>
            <p:cNvPr id="23" name="Rectangle 27">
              <a:extLst>
                <a:ext uri="{FF2B5EF4-FFF2-40B4-BE49-F238E27FC236}">
                  <a16:creationId xmlns:a16="http://schemas.microsoft.com/office/drawing/2014/main" id="{B3B18011-E418-71E9-A656-FC5426A2136F}"/>
                </a:ext>
              </a:extLst>
            </p:cNvPr>
            <p:cNvSpPr>
              <a:spLocks noChangeArrowheads="1"/>
            </p:cNvSpPr>
            <p:nvPr/>
          </p:nvSpPr>
          <p:spPr bwMode="auto">
            <a:xfrm>
              <a:off x="7687379" y="2606831"/>
              <a:ext cx="1600200" cy="430877"/>
            </a:xfrm>
            <a:prstGeom prst="rect">
              <a:avLst/>
            </a:prstGeom>
            <a:noFill/>
            <a:ln w="9525">
              <a:solidFill>
                <a:schemeClr val="tx1"/>
              </a:solidFill>
              <a:miter lim="800000"/>
              <a:headEnd/>
              <a:tailEnd/>
            </a:ln>
          </p:spPr>
          <p:txBody>
            <a:bodyPr lIns="91430" tIns="45715" rIns="91430" bIns="45715">
              <a:spAutoFit/>
            </a:bodyPr>
            <a:lstStyle/>
            <a:p>
              <a:r>
                <a:rPr lang="en-US" sz="1100" dirty="0"/>
                <a:t>Thread Group 2</a:t>
              </a:r>
            </a:p>
            <a:p>
              <a:r>
                <a:rPr lang="en-US" sz="1100" dirty="0"/>
                <a:t>Threads  4097 - 8193</a:t>
              </a:r>
            </a:p>
          </p:txBody>
        </p:sp>
        <p:sp>
          <p:nvSpPr>
            <p:cNvPr id="24" name="Rectangle 27">
              <a:extLst>
                <a:ext uri="{FF2B5EF4-FFF2-40B4-BE49-F238E27FC236}">
                  <a16:creationId xmlns:a16="http://schemas.microsoft.com/office/drawing/2014/main" id="{1D9A9F8D-4C97-8D88-A2D1-175F802C9911}"/>
                </a:ext>
              </a:extLst>
            </p:cNvPr>
            <p:cNvSpPr>
              <a:spLocks noChangeArrowheads="1"/>
            </p:cNvSpPr>
            <p:nvPr/>
          </p:nvSpPr>
          <p:spPr bwMode="auto">
            <a:xfrm>
              <a:off x="7687379" y="3092606"/>
              <a:ext cx="1600200" cy="430877"/>
            </a:xfrm>
            <a:prstGeom prst="rect">
              <a:avLst/>
            </a:prstGeom>
            <a:noFill/>
            <a:ln w="9525">
              <a:solidFill>
                <a:schemeClr val="tx1"/>
              </a:solidFill>
              <a:miter lim="800000"/>
              <a:headEnd/>
              <a:tailEnd/>
            </a:ln>
          </p:spPr>
          <p:txBody>
            <a:bodyPr lIns="91430" tIns="45715" rIns="91430" bIns="45715">
              <a:spAutoFit/>
            </a:bodyPr>
            <a:lstStyle/>
            <a:p>
              <a:r>
                <a:rPr lang="en-US" sz="1100" dirty="0"/>
                <a:t>Thread Group N</a:t>
              </a:r>
            </a:p>
            <a:p>
              <a:r>
                <a:rPr lang="en-US" sz="1100" dirty="0"/>
                <a:t>Threads  8194 - N</a:t>
              </a:r>
            </a:p>
          </p:txBody>
        </p:sp>
        <p:sp>
          <p:nvSpPr>
            <p:cNvPr id="25" name="Line 13">
              <a:extLst>
                <a:ext uri="{FF2B5EF4-FFF2-40B4-BE49-F238E27FC236}">
                  <a16:creationId xmlns:a16="http://schemas.microsoft.com/office/drawing/2014/main" id="{D58947DA-5443-2C17-F2E3-9F99D6219E3D}"/>
                </a:ext>
              </a:extLst>
            </p:cNvPr>
            <p:cNvSpPr>
              <a:spLocks noChangeShapeType="1"/>
            </p:cNvSpPr>
            <p:nvPr/>
          </p:nvSpPr>
          <p:spPr bwMode="auto">
            <a:xfrm>
              <a:off x="9425691" y="2332193"/>
              <a:ext cx="2303463" cy="9525"/>
            </a:xfrm>
            <a:prstGeom prst="line">
              <a:avLst/>
            </a:prstGeom>
            <a:noFill/>
            <a:ln w="25400">
              <a:solidFill>
                <a:schemeClr val="tx1"/>
              </a:solidFill>
              <a:round/>
              <a:headEnd type="triangle" w="med" len="med"/>
              <a:tailEnd type="triangle" w="med" len="med"/>
            </a:ln>
          </p:spPr>
          <p:txBody>
            <a:bodyPr/>
            <a:lstStyle/>
            <a:p>
              <a:endParaRPr lang="en-US"/>
            </a:p>
          </p:txBody>
        </p:sp>
        <p:sp>
          <p:nvSpPr>
            <p:cNvPr id="26" name="Rectangle 27">
              <a:extLst>
                <a:ext uri="{FF2B5EF4-FFF2-40B4-BE49-F238E27FC236}">
                  <a16:creationId xmlns:a16="http://schemas.microsoft.com/office/drawing/2014/main" id="{ED1A708D-0D88-EC64-D099-5094F69C5AB2}"/>
                </a:ext>
              </a:extLst>
            </p:cNvPr>
            <p:cNvSpPr>
              <a:spLocks noChangeArrowheads="1"/>
            </p:cNvSpPr>
            <p:nvPr/>
          </p:nvSpPr>
          <p:spPr bwMode="auto">
            <a:xfrm>
              <a:off x="9936866" y="2104798"/>
              <a:ext cx="1249233" cy="276989"/>
            </a:xfrm>
            <a:prstGeom prst="rect">
              <a:avLst/>
            </a:prstGeom>
            <a:noFill/>
            <a:ln w="9525">
              <a:noFill/>
              <a:miter lim="800000"/>
              <a:headEnd/>
              <a:tailEnd/>
            </a:ln>
          </p:spPr>
          <p:txBody>
            <a:bodyPr wrap="none" lIns="91430" tIns="45715" rIns="91430" bIns="45715">
              <a:spAutoFit/>
            </a:bodyPr>
            <a:lstStyle/>
            <a:p>
              <a:r>
                <a:rPr lang="en-US" sz="1200" dirty="0"/>
                <a:t>Thread Group 1</a:t>
              </a:r>
            </a:p>
          </p:txBody>
        </p:sp>
        <p:sp>
          <p:nvSpPr>
            <p:cNvPr id="27" name="Line 13">
              <a:extLst>
                <a:ext uri="{FF2B5EF4-FFF2-40B4-BE49-F238E27FC236}">
                  <a16:creationId xmlns:a16="http://schemas.microsoft.com/office/drawing/2014/main" id="{2FB052CC-D1DD-5A20-7A49-4A8DB56A2249}"/>
                </a:ext>
              </a:extLst>
            </p:cNvPr>
            <p:cNvSpPr>
              <a:spLocks noChangeShapeType="1"/>
            </p:cNvSpPr>
            <p:nvPr/>
          </p:nvSpPr>
          <p:spPr bwMode="auto">
            <a:xfrm>
              <a:off x="9425691" y="2865593"/>
              <a:ext cx="2303463" cy="9525"/>
            </a:xfrm>
            <a:prstGeom prst="line">
              <a:avLst/>
            </a:prstGeom>
            <a:noFill/>
            <a:ln w="25400">
              <a:solidFill>
                <a:schemeClr val="tx1"/>
              </a:solidFill>
              <a:round/>
              <a:headEnd type="triangle" w="med" len="med"/>
              <a:tailEnd type="triangle" w="med" len="med"/>
            </a:ln>
          </p:spPr>
          <p:txBody>
            <a:bodyPr/>
            <a:lstStyle/>
            <a:p>
              <a:endParaRPr lang="en-US"/>
            </a:p>
          </p:txBody>
        </p:sp>
        <p:sp>
          <p:nvSpPr>
            <p:cNvPr id="28" name="Rectangle 27">
              <a:extLst>
                <a:ext uri="{FF2B5EF4-FFF2-40B4-BE49-F238E27FC236}">
                  <a16:creationId xmlns:a16="http://schemas.microsoft.com/office/drawing/2014/main" id="{D9A82757-8B77-4110-E75C-22333338983D}"/>
                </a:ext>
              </a:extLst>
            </p:cNvPr>
            <p:cNvSpPr>
              <a:spLocks noChangeArrowheads="1"/>
            </p:cNvSpPr>
            <p:nvPr/>
          </p:nvSpPr>
          <p:spPr bwMode="auto">
            <a:xfrm>
              <a:off x="9936866" y="2638198"/>
              <a:ext cx="1317905" cy="276989"/>
            </a:xfrm>
            <a:prstGeom prst="rect">
              <a:avLst/>
            </a:prstGeom>
            <a:noFill/>
            <a:ln w="9525">
              <a:noFill/>
              <a:miter lim="800000"/>
              <a:headEnd/>
              <a:tailEnd/>
            </a:ln>
          </p:spPr>
          <p:txBody>
            <a:bodyPr wrap="none" lIns="91430" tIns="45715" rIns="91430" bIns="45715">
              <a:spAutoFit/>
            </a:bodyPr>
            <a:lstStyle/>
            <a:p>
              <a:r>
                <a:rPr lang="en-US" sz="1200"/>
                <a:t>Thread Group 2</a:t>
              </a:r>
            </a:p>
          </p:txBody>
        </p:sp>
        <p:sp>
          <p:nvSpPr>
            <p:cNvPr id="29" name="Line 13">
              <a:extLst>
                <a:ext uri="{FF2B5EF4-FFF2-40B4-BE49-F238E27FC236}">
                  <a16:creationId xmlns:a16="http://schemas.microsoft.com/office/drawing/2014/main" id="{DD0E5DCD-694A-1369-7439-E672A7629292}"/>
                </a:ext>
              </a:extLst>
            </p:cNvPr>
            <p:cNvSpPr>
              <a:spLocks noChangeShapeType="1"/>
            </p:cNvSpPr>
            <p:nvPr/>
          </p:nvSpPr>
          <p:spPr bwMode="auto">
            <a:xfrm>
              <a:off x="9425691" y="3349781"/>
              <a:ext cx="2303463" cy="9525"/>
            </a:xfrm>
            <a:prstGeom prst="line">
              <a:avLst/>
            </a:prstGeom>
            <a:noFill/>
            <a:ln w="25400">
              <a:solidFill>
                <a:schemeClr val="tx1"/>
              </a:solidFill>
              <a:round/>
              <a:headEnd type="triangle" w="med" len="med"/>
              <a:tailEnd type="triangle" w="med" len="med"/>
            </a:ln>
          </p:spPr>
          <p:txBody>
            <a:bodyPr/>
            <a:lstStyle/>
            <a:p>
              <a:endParaRPr lang="en-US"/>
            </a:p>
          </p:txBody>
        </p:sp>
        <p:sp>
          <p:nvSpPr>
            <p:cNvPr id="30" name="Rectangle 27">
              <a:extLst>
                <a:ext uri="{FF2B5EF4-FFF2-40B4-BE49-F238E27FC236}">
                  <a16:creationId xmlns:a16="http://schemas.microsoft.com/office/drawing/2014/main" id="{CDFFAD2C-2F86-98BE-555E-B443B887D19D}"/>
                </a:ext>
              </a:extLst>
            </p:cNvPr>
            <p:cNvSpPr>
              <a:spLocks noChangeArrowheads="1"/>
            </p:cNvSpPr>
            <p:nvPr/>
          </p:nvSpPr>
          <p:spPr bwMode="auto">
            <a:xfrm>
              <a:off x="9897179" y="3123973"/>
              <a:ext cx="1524000" cy="276225"/>
            </a:xfrm>
            <a:prstGeom prst="rect">
              <a:avLst/>
            </a:prstGeom>
            <a:noFill/>
            <a:ln w="9525">
              <a:noFill/>
              <a:miter lim="800000"/>
              <a:headEnd/>
              <a:tailEnd/>
            </a:ln>
          </p:spPr>
          <p:txBody>
            <a:bodyPr lIns="91430" tIns="45715" rIns="91430" bIns="45715">
              <a:spAutoFit/>
            </a:bodyPr>
            <a:lstStyle/>
            <a:p>
              <a:r>
                <a:rPr lang="en-US" sz="1200" dirty="0"/>
                <a:t>Thread Group N</a:t>
              </a:r>
            </a:p>
          </p:txBody>
        </p:sp>
      </p:grpSp>
      <p:pic>
        <p:nvPicPr>
          <p:cNvPr id="58" name="Picture Placeholder 133">
            <a:extLst>
              <a:ext uri="{FF2B5EF4-FFF2-40B4-BE49-F238E27FC236}">
                <a16:creationId xmlns:a16="http://schemas.microsoft.com/office/drawing/2014/main" id="{DD4FB304-0EC1-C914-9DE1-B0C3C6BA0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066022" y="4092241"/>
            <a:ext cx="1601192" cy="2222560"/>
          </a:xfrm>
          <a:prstGeom prst="rect">
            <a:avLst/>
          </a:prstGeom>
          <a:noFill/>
        </p:spPr>
      </p:pic>
    </p:spTree>
    <p:extLst>
      <p:ext uri="{BB962C8B-B14F-4D97-AF65-F5344CB8AC3E}">
        <p14:creationId xmlns:p14="http://schemas.microsoft.com/office/powerpoint/2010/main" val="296493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8D500-BAB3-98B7-6822-9E674A3BC9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C5EB8-44F0-649A-2B7D-42B0588ACF1C}"/>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57</a:t>
            </a:fld>
            <a:endParaRPr lang="en-US" dirty="0"/>
          </a:p>
        </p:txBody>
      </p:sp>
      <p:sp>
        <p:nvSpPr>
          <p:cNvPr id="3" name="Footer Placeholder 2">
            <a:extLst>
              <a:ext uri="{FF2B5EF4-FFF2-40B4-BE49-F238E27FC236}">
                <a16:creationId xmlns:a16="http://schemas.microsoft.com/office/drawing/2014/main" id="{8CEB81F5-A2CE-4145-DA35-C0440C3E883E}"/>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41" name="TextBox 13">
            <a:extLst>
              <a:ext uri="{FF2B5EF4-FFF2-40B4-BE49-F238E27FC236}">
                <a16:creationId xmlns:a16="http://schemas.microsoft.com/office/drawing/2014/main" id="{6D83675B-0939-749F-5273-BA44FAA3CB22}"/>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63" name="Title 1">
            <a:extLst>
              <a:ext uri="{FF2B5EF4-FFF2-40B4-BE49-F238E27FC236}">
                <a16:creationId xmlns:a16="http://schemas.microsoft.com/office/drawing/2014/main" id="{54ED9A79-F9FE-0DD1-3153-83C0F606D96C}"/>
              </a:ext>
            </a:extLst>
          </p:cNvPr>
          <p:cNvSpPr txBox="1">
            <a:spLocks/>
          </p:cNvSpPr>
          <p:nvPr/>
        </p:nvSpPr>
        <p:spPr>
          <a:xfrm>
            <a:off x="425156" y="218220"/>
            <a:ext cx="10671048" cy="591951"/>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Building Blocks of MySQL Enterprise Edition</a:t>
            </a:r>
          </a:p>
        </p:txBody>
      </p:sp>
      <p:sp>
        <p:nvSpPr>
          <p:cNvPr id="4" name="Text Placeholder 2">
            <a:extLst>
              <a:ext uri="{FF2B5EF4-FFF2-40B4-BE49-F238E27FC236}">
                <a16:creationId xmlns:a16="http://schemas.microsoft.com/office/drawing/2014/main" id="{0A26268D-0992-076F-F4CD-8A58EA96A8C4}"/>
              </a:ext>
            </a:extLst>
          </p:cNvPr>
          <p:cNvSpPr txBox="1">
            <a:spLocks/>
          </p:cNvSpPr>
          <p:nvPr/>
        </p:nvSpPr>
        <p:spPr>
          <a:xfrm>
            <a:off x="556260" y="74950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Scalability: Enterprise Thread Pool</a:t>
            </a:r>
          </a:p>
        </p:txBody>
      </p:sp>
      <p:pic>
        <p:nvPicPr>
          <p:cNvPr id="9" name="Image 8">
            <a:extLst>
              <a:ext uri="{FF2B5EF4-FFF2-40B4-BE49-F238E27FC236}">
                <a16:creationId xmlns:a16="http://schemas.microsoft.com/office/drawing/2014/main" id="{3A0A6F4B-356F-2A56-5640-F57104D0C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188" y="0"/>
            <a:ext cx="4848726" cy="6858000"/>
          </a:xfrm>
          <a:prstGeom prst="rect">
            <a:avLst/>
          </a:prstGeom>
        </p:spPr>
      </p:pic>
      <p:pic>
        <p:nvPicPr>
          <p:cNvPr id="11" name="Image 10">
            <a:extLst>
              <a:ext uri="{FF2B5EF4-FFF2-40B4-BE49-F238E27FC236}">
                <a16:creationId xmlns:a16="http://schemas.microsoft.com/office/drawing/2014/main" id="{B96010E4-470B-7A26-2ED3-06D0A4FFA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3" y="1428026"/>
            <a:ext cx="7099300" cy="4940300"/>
          </a:xfrm>
          <a:prstGeom prst="rect">
            <a:avLst/>
          </a:prstGeom>
        </p:spPr>
      </p:pic>
    </p:spTree>
    <p:extLst>
      <p:ext uri="{BB962C8B-B14F-4D97-AF65-F5344CB8AC3E}">
        <p14:creationId xmlns:p14="http://schemas.microsoft.com/office/powerpoint/2010/main" val="204709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A40D-1730-0D41-764B-1782D130B5B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2ABEAD-7955-ABF0-171F-C1665F370A6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58</a:t>
            </a:fld>
            <a:endParaRPr lang="en-US" dirty="0"/>
          </a:p>
        </p:txBody>
      </p:sp>
      <p:sp>
        <p:nvSpPr>
          <p:cNvPr id="3" name="Footer Placeholder 2">
            <a:extLst>
              <a:ext uri="{FF2B5EF4-FFF2-40B4-BE49-F238E27FC236}">
                <a16:creationId xmlns:a16="http://schemas.microsoft.com/office/drawing/2014/main" id="{B268946A-6FD2-6F13-F971-17E99B34D560}"/>
              </a:ext>
            </a:extLst>
          </p:cNvPr>
          <p:cNvSpPr>
            <a:spLocks noGrp="1"/>
          </p:cNvSpPr>
          <p:nvPr>
            <p:ph type="ftr" sz="quarter" idx="11"/>
          </p:nvPr>
        </p:nvSpPr>
        <p:spPr>
          <a:xfrm>
            <a:off x="1127759" y="6423978"/>
            <a:ext cx="5745379" cy="365125"/>
          </a:xfrm>
        </p:spPr>
        <p:txBody>
          <a:bodyPr/>
          <a:lstStyle/>
          <a:p>
            <a:r>
              <a:rPr lang="en-US" dirty="0"/>
              <a:t>Copyright © 2024, Oracle</a:t>
            </a:r>
          </a:p>
        </p:txBody>
      </p:sp>
      <p:sp>
        <p:nvSpPr>
          <p:cNvPr id="5" name="Title 1">
            <a:extLst>
              <a:ext uri="{FF2B5EF4-FFF2-40B4-BE49-F238E27FC236}">
                <a16:creationId xmlns:a16="http://schemas.microsoft.com/office/drawing/2014/main" id="{A9A5D195-F068-9C83-C054-2A9852FA5162}"/>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a:t>Resources</a:t>
            </a:r>
            <a:endParaRPr lang="fr-CH" dirty="0"/>
          </a:p>
        </p:txBody>
      </p:sp>
      <p:sp>
        <p:nvSpPr>
          <p:cNvPr id="6" name="Content Placeholder 1">
            <a:extLst>
              <a:ext uri="{FF2B5EF4-FFF2-40B4-BE49-F238E27FC236}">
                <a16:creationId xmlns:a16="http://schemas.microsoft.com/office/drawing/2014/main" id="{E7AD7D76-0482-4058-2F40-0AFE8CE4A05E}"/>
              </a:ext>
            </a:extLst>
          </p:cNvPr>
          <p:cNvSpPr txBox="1">
            <a:spLocks/>
          </p:cNvSpPr>
          <p:nvPr/>
        </p:nvSpPr>
        <p:spPr>
          <a:xfrm>
            <a:off x="779097" y="806824"/>
            <a:ext cx="10677525" cy="598227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dirty="0"/>
          </a:p>
          <a:p>
            <a:r>
              <a:rPr lang="en-GB" sz="1600" dirty="0"/>
              <a:t>MySQL Server</a:t>
            </a:r>
          </a:p>
          <a:p>
            <a:r>
              <a:rPr lang="en-GB" sz="1600" dirty="0">
                <a:hlinkClick r:id="rId2"/>
              </a:rPr>
              <a:t>https://dev.mysql.com/doc/refman/9.2/en/mysqld-server.html</a:t>
            </a:r>
            <a:endParaRPr lang="en-GB" sz="1600" dirty="0"/>
          </a:p>
          <a:p>
            <a:endParaRPr lang="en-GB" sz="1600" dirty="0"/>
          </a:p>
          <a:p>
            <a:r>
              <a:rPr lang="en-GB" sz="1600" dirty="0"/>
              <a:t>Optimization Overview</a:t>
            </a:r>
          </a:p>
          <a:p>
            <a:r>
              <a:rPr lang="en-GB" sz="1600" dirty="0">
                <a:hlinkClick r:id="rId3"/>
              </a:rPr>
              <a:t>https://dev.mysql.com/doc/refman/9.2/en/optimize-overview.html</a:t>
            </a:r>
            <a:endParaRPr lang="en-GB" sz="1600" dirty="0"/>
          </a:p>
          <a:p>
            <a:endParaRPr lang="en-GB" sz="1600" dirty="0"/>
          </a:p>
          <a:p>
            <a:r>
              <a:rPr lang="en-GB" sz="1600" dirty="0"/>
              <a:t>Partitioning</a:t>
            </a:r>
          </a:p>
          <a:p>
            <a:r>
              <a:rPr lang="en-GB" sz="1600" dirty="0">
                <a:hlinkClick r:id="rId4"/>
              </a:rPr>
              <a:t>https://dev.mysql.com/doc/mysql-shell/9.2/en/mysql-innodb-cluster.html</a:t>
            </a:r>
            <a:endParaRPr lang="en-GB" sz="1600" dirty="0"/>
          </a:p>
          <a:p>
            <a:endParaRPr lang="en-GB" sz="1600" dirty="0"/>
          </a:p>
          <a:p>
            <a:r>
              <a:rPr lang="en-GB" sz="1600" dirty="0"/>
              <a:t>Blogs</a:t>
            </a:r>
          </a:p>
          <a:p>
            <a:r>
              <a:rPr lang="en-GB" sz="1600" dirty="0">
                <a:hlinkClick r:id="rId5"/>
              </a:rPr>
              <a:t>https://blogs.oracle.com/search.html?q=MySQL</a:t>
            </a:r>
            <a:endParaRPr lang="en-GB" sz="1600" dirty="0"/>
          </a:p>
          <a:p>
            <a:endParaRPr lang="en-GB" sz="1600" dirty="0"/>
          </a:p>
          <a:p>
            <a:r>
              <a:rPr lang="en-GB" sz="1600" dirty="0"/>
              <a:t>Webinar</a:t>
            </a:r>
          </a:p>
          <a:p>
            <a:r>
              <a:rPr lang="en-GB" sz="1600" dirty="0">
                <a:hlinkClick r:id="rId6"/>
              </a:rPr>
              <a:t>https://github.com/colussim/webinar/</a:t>
            </a:r>
            <a:endParaRPr lang="en-GB" sz="1600" dirty="0"/>
          </a:p>
          <a:p>
            <a:endParaRPr lang="en-GB" sz="1600" dirty="0"/>
          </a:p>
          <a:p>
            <a:r>
              <a:rPr lang="en-GB" sz="1600" dirty="0"/>
              <a:t>Oracle Education</a:t>
            </a:r>
          </a:p>
          <a:p>
            <a:r>
              <a:rPr lang="en-GB" sz="1600" dirty="0">
                <a:hlinkClick r:id="rId7"/>
              </a:rPr>
              <a:t>https://www.oracle.com/education/training/mysql/</a:t>
            </a:r>
            <a:endParaRPr lang="en-GB" sz="1600" dirty="0"/>
          </a:p>
          <a:p>
            <a:endParaRPr lang="en-GB" sz="1600" dirty="0"/>
          </a:p>
          <a:p>
            <a:endParaRPr lang="en-GB" sz="1600" dirty="0"/>
          </a:p>
          <a:p>
            <a:endParaRPr lang="en-GB" sz="1600" dirty="0"/>
          </a:p>
          <a:p>
            <a:endParaRPr lang="en-GB" sz="1600" dirty="0"/>
          </a:p>
          <a:p>
            <a:endParaRPr lang="en-GB" sz="1600" dirty="0"/>
          </a:p>
          <a:p>
            <a:endParaRPr lang="en-GB" dirty="0"/>
          </a:p>
          <a:p>
            <a:endParaRPr lang="en-GB" dirty="0"/>
          </a:p>
        </p:txBody>
      </p:sp>
    </p:spTree>
    <p:extLst>
      <p:ext uri="{BB962C8B-B14F-4D97-AF65-F5344CB8AC3E}">
        <p14:creationId xmlns:p14="http://schemas.microsoft.com/office/powerpoint/2010/main" val="338634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F718-0DB4-4FB6-90B9-39F449AB1A8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BD2AE35-378D-4EA0-9A97-70973497B109}"/>
              </a:ext>
            </a:extLst>
          </p:cNvPr>
          <p:cNvSpPr>
            <a:spLocks noGrp="1"/>
          </p:cNvSpPr>
          <p:nvPr>
            <p:ph type="body" sz="quarter" idx="37"/>
          </p:nvPr>
        </p:nvSpPr>
        <p:spPr/>
        <p:txBody>
          <a:bodyPr/>
          <a:lstStyle/>
          <a:p>
            <a:r>
              <a:rPr lang="it-IT" dirty="0"/>
              <a:t>Emmanuel COLUSSI</a:t>
            </a:r>
            <a:endParaRPr lang="en-US" dirty="0"/>
          </a:p>
        </p:txBody>
      </p:sp>
      <p:sp>
        <p:nvSpPr>
          <p:cNvPr id="4" name="Text Placeholder 3">
            <a:extLst>
              <a:ext uri="{FF2B5EF4-FFF2-40B4-BE49-F238E27FC236}">
                <a16:creationId xmlns:a16="http://schemas.microsoft.com/office/drawing/2014/main" id="{5BE90CFF-9BB4-4CBE-955B-22099F84A4CF}"/>
              </a:ext>
            </a:extLst>
          </p:cNvPr>
          <p:cNvSpPr>
            <a:spLocks noGrp="1"/>
          </p:cNvSpPr>
          <p:nvPr>
            <p:ph type="body" sz="quarter" idx="36"/>
          </p:nvPr>
        </p:nvSpPr>
        <p:spPr/>
        <p:txBody>
          <a:bodyPr/>
          <a:lstStyle/>
          <a:p>
            <a:r>
              <a:rPr lang="it-IT" dirty="0" err="1"/>
              <a:t>emmanuel.colussi@oracle.com</a:t>
            </a:r>
            <a:endParaRPr lang="en-US" dirty="0"/>
          </a:p>
        </p:txBody>
      </p:sp>
      <p:sp>
        <p:nvSpPr>
          <p:cNvPr id="5" name="Slide Number Placeholder 4">
            <a:extLst>
              <a:ext uri="{FF2B5EF4-FFF2-40B4-BE49-F238E27FC236}">
                <a16:creationId xmlns:a16="http://schemas.microsoft.com/office/drawing/2014/main" id="{D0C23B35-0345-42B2-96F6-71E81B96DD0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59</a:t>
            </a:fld>
            <a:endParaRPr lang="en-US" dirty="0"/>
          </a:p>
        </p:txBody>
      </p:sp>
      <p:sp>
        <p:nvSpPr>
          <p:cNvPr id="6" name="Footer Placeholder 5">
            <a:extLst>
              <a:ext uri="{FF2B5EF4-FFF2-40B4-BE49-F238E27FC236}">
                <a16:creationId xmlns:a16="http://schemas.microsoft.com/office/drawing/2014/main" id="{79E534F4-C2D5-4EA6-A797-45364DD2F710}"/>
              </a:ext>
            </a:extLst>
          </p:cNvPr>
          <p:cNvSpPr>
            <a:spLocks noGrp="1"/>
          </p:cNvSpPr>
          <p:nvPr>
            <p:ph type="ftr" sz="quarter" idx="39"/>
          </p:nvPr>
        </p:nvSpPr>
        <p:spPr>
          <a:xfrm>
            <a:off x="1127759" y="6423978"/>
            <a:ext cx="5745379" cy="365125"/>
          </a:xfrm>
        </p:spPr>
        <p:txBody>
          <a:bodyPr/>
          <a:lstStyle/>
          <a:p>
            <a:r>
              <a:rPr lang="en-US"/>
              <a:t>Copyright © 2024, Oracle and/or its affiliates  |  Confidential: Internal/Restricted/Highly Restricted</a:t>
            </a:r>
            <a:endParaRPr lang="en-US" dirty="0"/>
          </a:p>
        </p:txBody>
      </p:sp>
      <p:sp>
        <p:nvSpPr>
          <p:cNvPr id="7" name="Date Placeholder 6">
            <a:extLst>
              <a:ext uri="{FF2B5EF4-FFF2-40B4-BE49-F238E27FC236}">
                <a16:creationId xmlns:a16="http://schemas.microsoft.com/office/drawing/2014/main" id="{EA01A37C-48C8-419B-B0EC-5EB8AA2E3ED3}"/>
              </a:ext>
            </a:extLst>
          </p:cNvPr>
          <p:cNvSpPr>
            <a:spLocks noGrp="1"/>
          </p:cNvSpPr>
          <p:nvPr>
            <p:ph type="dt" sz="half" idx="38"/>
          </p:nvPr>
        </p:nvSpPr>
        <p:spPr/>
        <p:txBody>
          <a:bodyPr/>
          <a:lstStyle/>
          <a:p>
            <a:r>
              <a:rPr lang="en-IN"/>
              <a:t>[Date]</a:t>
            </a:r>
            <a:endParaRPr lang="en-US" dirty="0"/>
          </a:p>
        </p:txBody>
      </p:sp>
      <p:pic>
        <p:nvPicPr>
          <p:cNvPr id="8" name="Image 7">
            <a:extLst>
              <a:ext uri="{FF2B5EF4-FFF2-40B4-BE49-F238E27FC236}">
                <a16:creationId xmlns:a16="http://schemas.microsoft.com/office/drawing/2014/main" id="{CE005A75-7655-E1C1-A2D2-EE6C75C80413}"/>
              </a:ext>
            </a:extLst>
          </p:cNvPr>
          <p:cNvPicPr>
            <a:picLocks noChangeAspect="1"/>
          </p:cNvPicPr>
          <p:nvPr/>
        </p:nvPicPr>
        <p:blipFill>
          <a:blip r:embed="rId2"/>
          <a:stretch>
            <a:fillRect/>
          </a:stretch>
        </p:blipFill>
        <p:spPr>
          <a:xfrm>
            <a:off x="2622699" y="396600"/>
            <a:ext cx="3363432" cy="4508205"/>
          </a:xfrm>
          <a:prstGeom prst="rect">
            <a:avLst/>
          </a:prstGeom>
        </p:spPr>
      </p:pic>
    </p:spTree>
    <p:extLst>
      <p:ext uri="{BB962C8B-B14F-4D97-AF65-F5344CB8AC3E}">
        <p14:creationId xmlns:p14="http://schemas.microsoft.com/office/powerpoint/2010/main" val="11622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98E3DA2-D9F2-99A8-5D25-B14205D09751}"/>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89F8982-E74F-2E6F-ABC6-5A5177D6D32A}"/>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6" name="Title 5">
            <a:extLst>
              <a:ext uri="{FF2B5EF4-FFF2-40B4-BE49-F238E27FC236}">
                <a16:creationId xmlns:a16="http://schemas.microsoft.com/office/drawing/2014/main" id="{FE9E7A27-E616-7F77-A061-A6FE4A2912B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err="1"/>
              <a:t>Why</a:t>
            </a:r>
            <a:r>
              <a:rPr lang="fr-CH" dirty="0"/>
              <a:t> Benchmark?</a:t>
            </a:r>
          </a:p>
        </p:txBody>
      </p:sp>
      <p:pic>
        <p:nvPicPr>
          <p:cNvPr id="5" name="Image 4">
            <a:extLst>
              <a:ext uri="{FF2B5EF4-FFF2-40B4-BE49-F238E27FC236}">
                <a16:creationId xmlns:a16="http://schemas.microsoft.com/office/drawing/2014/main" id="{29ADF061-D925-AC2A-1AFF-316B42296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9" y="765389"/>
            <a:ext cx="6099586" cy="5619444"/>
          </a:xfrm>
          <a:prstGeom prst="rect">
            <a:avLst/>
          </a:prstGeom>
        </p:spPr>
      </p:pic>
      <p:grpSp>
        <p:nvGrpSpPr>
          <p:cNvPr id="12" name="Groupe 11">
            <a:extLst>
              <a:ext uri="{FF2B5EF4-FFF2-40B4-BE49-F238E27FC236}">
                <a16:creationId xmlns:a16="http://schemas.microsoft.com/office/drawing/2014/main" id="{A119A47D-ADF4-07C5-F2EA-23091C6A60FD}"/>
              </a:ext>
            </a:extLst>
          </p:cNvPr>
          <p:cNvGrpSpPr/>
          <p:nvPr/>
        </p:nvGrpSpPr>
        <p:grpSpPr>
          <a:xfrm>
            <a:off x="6492955" y="495277"/>
            <a:ext cx="5268406" cy="822961"/>
            <a:chOff x="6492955" y="495277"/>
            <a:chExt cx="5268406" cy="822961"/>
          </a:xfrm>
        </p:grpSpPr>
        <p:sp>
          <p:nvSpPr>
            <p:cNvPr id="7" name="ZoneTexte 6">
              <a:extLst>
                <a:ext uri="{FF2B5EF4-FFF2-40B4-BE49-F238E27FC236}">
                  <a16:creationId xmlns:a16="http://schemas.microsoft.com/office/drawing/2014/main" id="{A569046D-2B73-8295-B7C5-0DBD27B34E75}"/>
                </a:ext>
              </a:extLst>
            </p:cNvPr>
            <p:cNvSpPr txBox="1"/>
            <p:nvPr/>
          </p:nvSpPr>
          <p:spPr>
            <a:xfrm>
              <a:off x="6492955" y="820697"/>
              <a:ext cx="4425892" cy="369332"/>
            </a:xfrm>
            <a:prstGeom prst="rect">
              <a:avLst/>
            </a:prstGeom>
            <a:noFill/>
          </p:spPr>
          <p:txBody>
            <a:bodyPr wrap="none" rtlCol="0">
              <a:spAutoFit/>
            </a:bodyPr>
            <a:lstStyle/>
            <a:p>
              <a:r>
                <a:rPr lang="fr-FR" b="1" dirty="0"/>
                <a:t>If You Don’t </a:t>
              </a:r>
              <a:r>
                <a:rPr lang="fr-FR" b="1" dirty="0" err="1"/>
                <a:t>Measure</a:t>
              </a:r>
              <a:r>
                <a:rPr lang="fr-FR" b="1" dirty="0"/>
                <a:t> It, You </a:t>
              </a:r>
              <a:r>
                <a:rPr lang="fr-FR" b="1" dirty="0" err="1"/>
                <a:t>Can’t</a:t>
              </a:r>
              <a:r>
                <a:rPr lang="fr-FR" b="1" dirty="0"/>
                <a:t> Fix It</a:t>
              </a:r>
            </a:p>
          </p:txBody>
        </p:sp>
        <p:pic>
          <p:nvPicPr>
            <p:cNvPr id="11" name="Image 10">
              <a:extLst>
                <a:ext uri="{FF2B5EF4-FFF2-40B4-BE49-F238E27FC236}">
                  <a16:creationId xmlns:a16="http://schemas.microsoft.com/office/drawing/2014/main" id="{0654F43B-09F1-1BDF-D7AD-FF551C9EC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1948" y="495277"/>
              <a:ext cx="689413" cy="822961"/>
            </a:xfrm>
            <a:prstGeom prst="rect">
              <a:avLst/>
            </a:prstGeom>
          </p:spPr>
        </p:pic>
      </p:grpSp>
      <p:sp>
        <p:nvSpPr>
          <p:cNvPr id="13" name="ZoneTexte 12">
            <a:extLst>
              <a:ext uri="{FF2B5EF4-FFF2-40B4-BE49-F238E27FC236}">
                <a16:creationId xmlns:a16="http://schemas.microsoft.com/office/drawing/2014/main" id="{387854FD-5C7F-32BD-FA44-B98F38946239}"/>
              </a:ext>
            </a:extLst>
          </p:cNvPr>
          <p:cNvSpPr txBox="1"/>
          <p:nvPr/>
        </p:nvSpPr>
        <p:spPr>
          <a:xfrm>
            <a:off x="6419924" y="1527466"/>
            <a:ext cx="2360454" cy="369332"/>
          </a:xfrm>
          <a:prstGeom prst="rect">
            <a:avLst/>
          </a:prstGeom>
          <a:noFill/>
        </p:spPr>
        <p:txBody>
          <a:bodyPr wrap="none" rtlCol="0">
            <a:spAutoFit/>
          </a:bodyPr>
          <a:lstStyle/>
          <a:p>
            <a:r>
              <a:rPr lang="fr-FR" sz="1800" b="1" dirty="0"/>
              <a:t>✅ </a:t>
            </a:r>
            <a:r>
              <a:rPr lang="fr-FR" dirty="0" err="1"/>
              <a:t>Capacity</a:t>
            </a:r>
            <a:r>
              <a:rPr lang="fr-FR" dirty="0"/>
              <a:t> Planning</a:t>
            </a:r>
          </a:p>
        </p:txBody>
      </p:sp>
      <p:sp>
        <p:nvSpPr>
          <p:cNvPr id="14" name="ZoneTexte 13">
            <a:extLst>
              <a:ext uri="{FF2B5EF4-FFF2-40B4-BE49-F238E27FC236}">
                <a16:creationId xmlns:a16="http://schemas.microsoft.com/office/drawing/2014/main" id="{5EF27E76-A936-9073-1CBB-9EEBA2AEF961}"/>
              </a:ext>
            </a:extLst>
          </p:cNvPr>
          <p:cNvSpPr txBox="1"/>
          <p:nvPr/>
        </p:nvSpPr>
        <p:spPr>
          <a:xfrm>
            <a:off x="6419924" y="1956040"/>
            <a:ext cx="2592889" cy="369332"/>
          </a:xfrm>
          <a:prstGeom prst="rect">
            <a:avLst/>
          </a:prstGeom>
          <a:noFill/>
        </p:spPr>
        <p:txBody>
          <a:bodyPr wrap="none" rtlCol="0">
            <a:spAutoFit/>
          </a:bodyPr>
          <a:lstStyle/>
          <a:p>
            <a:r>
              <a:rPr lang="fr-FR" sz="1800" b="1" dirty="0"/>
              <a:t>✅ </a:t>
            </a:r>
            <a:r>
              <a:rPr lang="fr-FR" dirty="0" err="1"/>
              <a:t>Identify</a:t>
            </a:r>
            <a:r>
              <a:rPr lang="fr-FR" dirty="0"/>
              <a:t> </a:t>
            </a:r>
            <a:r>
              <a:rPr lang="fr-FR" dirty="0" err="1"/>
              <a:t>bottlenecks</a:t>
            </a:r>
            <a:r>
              <a:rPr lang="fr-FR" dirty="0"/>
              <a:t> </a:t>
            </a:r>
          </a:p>
        </p:txBody>
      </p:sp>
      <p:sp>
        <p:nvSpPr>
          <p:cNvPr id="15" name="ZoneTexte 14">
            <a:extLst>
              <a:ext uri="{FF2B5EF4-FFF2-40B4-BE49-F238E27FC236}">
                <a16:creationId xmlns:a16="http://schemas.microsoft.com/office/drawing/2014/main" id="{B7870C92-FB36-0D03-0EDB-90B6FE196749}"/>
              </a:ext>
            </a:extLst>
          </p:cNvPr>
          <p:cNvSpPr txBox="1"/>
          <p:nvPr/>
        </p:nvSpPr>
        <p:spPr>
          <a:xfrm>
            <a:off x="6400480" y="2412188"/>
            <a:ext cx="3826368" cy="369332"/>
          </a:xfrm>
          <a:prstGeom prst="rect">
            <a:avLst/>
          </a:prstGeom>
          <a:noFill/>
        </p:spPr>
        <p:txBody>
          <a:bodyPr wrap="none" rtlCol="0">
            <a:spAutoFit/>
          </a:bodyPr>
          <a:lstStyle/>
          <a:p>
            <a:r>
              <a:rPr lang="fr-FR" sz="1800" b="1" dirty="0"/>
              <a:t>✅ </a:t>
            </a:r>
            <a:r>
              <a:rPr lang="fr-FR" dirty="0" err="1"/>
              <a:t>Reproduce</a:t>
            </a:r>
            <a:r>
              <a:rPr lang="fr-FR" dirty="0"/>
              <a:t> </a:t>
            </a:r>
            <a:r>
              <a:rPr lang="fr-FR" dirty="0" err="1"/>
              <a:t>unwanted</a:t>
            </a:r>
            <a:r>
              <a:rPr lang="fr-FR" dirty="0"/>
              <a:t> </a:t>
            </a:r>
            <a:r>
              <a:rPr lang="fr-FR" dirty="0" err="1"/>
              <a:t>behaviors</a:t>
            </a:r>
            <a:r>
              <a:rPr lang="fr-FR" dirty="0"/>
              <a:t> </a:t>
            </a:r>
          </a:p>
        </p:txBody>
      </p:sp>
      <p:sp>
        <p:nvSpPr>
          <p:cNvPr id="56" name="ZoneTexte 55">
            <a:extLst>
              <a:ext uri="{FF2B5EF4-FFF2-40B4-BE49-F238E27FC236}">
                <a16:creationId xmlns:a16="http://schemas.microsoft.com/office/drawing/2014/main" id="{80C7D6C0-6ACA-F551-11FC-C481DB7FBCD4}"/>
              </a:ext>
            </a:extLst>
          </p:cNvPr>
          <p:cNvSpPr txBox="1"/>
          <p:nvPr/>
        </p:nvSpPr>
        <p:spPr>
          <a:xfrm>
            <a:off x="6400480" y="2871656"/>
            <a:ext cx="5314275" cy="369332"/>
          </a:xfrm>
          <a:prstGeom prst="rect">
            <a:avLst/>
          </a:prstGeom>
          <a:noFill/>
        </p:spPr>
        <p:txBody>
          <a:bodyPr wrap="none" rtlCol="0">
            <a:spAutoFit/>
          </a:bodyPr>
          <a:lstStyle/>
          <a:p>
            <a:r>
              <a:rPr lang="fr-FR" sz="1800" b="1" dirty="0"/>
              <a:t>✅ </a:t>
            </a:r>
            <a:r>
              <a:rPr lang="fr-FR" dirty="0" err="1"/>
              <a:t>Measure</a:t>
            </a:r>
            <a:r>
              <a:rPr lang="fr-FR" dirty="0"/>
              <a:t> and </a:t>
            </a:r>
            <a:r>
              <a:rPr lang="fr-FR" dirty="0" err="1"/>
              <a:t>learn</a:t>
            </a:r>
            <a:r>
              <a:rPr lang="fr-FR" dirty="0"/>
              <a:t> about application </a:t>
            </a:r>
            <a:r>
              <a:rPr lang="fr-FR" dirty="0" err="1"/>
              <a:t>behavior</a:t>
            </a:r>
            <a:r>
              <a:rPr lang="fr-FR" dirty="0"/>
              <a:t> </a:t>
            </a:r>
          </a:p>
        </p:txBody>
      </p:sp>
      <p:sp>
        <p:nvSpPr>
          <p:cNvPr id="57" name="ZoneTexte 56">
            <a:extLst>
              <a:ext uri="{FF2B5EF4-FFF2-40B4-BE49-F238E27FC236}">
                <a16:creationId xmlns:a16="http://schemas.microsoft.com/office/drawing/2014/main" id="{ADB5F54B-3BDC-411E-1F42-D7EF0FF5E0FB}"/>
              </a:ext>
            </a:extLst>
          </p:cNvPr>
          <p:cNvSpPr txBox="1"/>
          <p:nvPr/>
        </p:nvSpPr>
        <p:spPr>
          <a:xfrm>
            <a:off x="6400480" y="3334698"/>
            <a:ext cx="5851345" cy="646331"/>
          </a:xfrm>
          <a:prstGeom prst="rect">
            <a:avLst/>
          </a:prstGeom>
          <a:noFill/>
        </p:spPr>
        <p:txBody>
          <a:bodyPr wrap="none" rtlCol="0">
            <a:spAutoFit/>
          </a:bodyPr>
          <a:lstStyle/>
          <a:p>
            <a:r>
              <a:rPr lang="fr-FR" sz="1800" b="1" dirty="0"/>
              <a:t>✅ </a:t>
            </a:r>
            <a:r>
              <a:rPr lang="fr-FR" dirty="0"/>
              <a:t>Check how the </a:t>
            </a:r>
            <a:r>
              <a:rPr lang="fr-FR" dirty="0" err="1"/>
              <a:t>systems</a:t>
            </a:r>
            <a:r>
              <a:rPr lang="fr-FR" dirty="0"/>
              <a:t> </a:t>
            </a:r>
            <a:r>
              <a:rPr lang="fr-FR" dirty="0" err="1"/>
              <a:t>react</a:t>
            </a:r>
            <a:r>
              <a:rPr lang="fr-FR" dirty="0"/>
              <a:t> to </a:t>
            </a:r>
            <a:r>
              <a:rPr lang="fr-FR" dirty="0" err="1"/>
              <a:t>different</a:t>
            </a:r>
            <a:r>
              <a:rPr lang="fr-FR" dirty="0"/>
              <a:t> hardware, </a:t>
            </a:r>
          </a:p>
          <a:p>
            <a:r>
              <a:rPr lang="fr-FR" dirty="0"/>
              <a:t>software, and configurations</a:t>
            </a:r>
          </a:p>
        </p:txBody>
      </p:sp>
      <p:sp>
        <p:nvSpPr>
          <p:cNvPr id="58" name="ZoneTexte 57">
            <a:extLst>
              <a:ext uri="{FF2B5EF4-FFF2-40B4-BE49-F238E27FC236}">
                <a16:creationId xmlns:a16="http://schemas.microsoft.com/office/drawing/2014/main" id="{B3F3B47A-00DF-1D7A-0AF0-10C0CA409599}"/>
              </a:ext>
            </a:extLst>
          </p:cNvPr>
          <p:cNvSpPr txBox="1"/>
          <p:nvPr/>
        </p:nvSpPr>
        <p:spPr>
          <a:xfrm>
            <a:off x="6339855" y="4013620"/>
            <a:ext cx="4606902" cy="369332"/>
          </a:xfrm>
          <a:prstGeom prst="rect">
            <a:avLst/>
          </a:prstGeom>
          <a:noFill/>
        </p:spPr>
        <p:txBody>
          <a:bodyPr wrap="none" rtlCol="0">
            <a:spAutoFit/>
          </a:bodyPr>
          <a:lstStyle/>
          <a:p>
            <a:r>
              <a:rPr lang="fr-FR" sz="1800" b="1" dirty="0"/>
              <a:t>✅ </a:t>
            </a:r>
            <a:r>
              <a:rPr lang="fr-FR" dirty="0" err="1"/>
              <a:t>Validate</a:t>
            </a:r>
            <a:r>
              <a:rPr lang="fr-FR" dirty="0"/>
              <a:t> the system can </a:t>
            </a:r>
            <a:r>
              <a:rPr lang="fr-FR" dirty="0" err="1"/>
              <a:t>tolerate</a:t>
            </a:r>
            <a:r>
              <a:rPr lang="fr-FR" dirty="0"/>
              <a:t> change</a:t>
            </a:r>
          </a:p>
        </p:txBody>
      </p:sp>
      <p:sp>
        <p:nvSpPr>
          <p:cNvPr id="59" name="ZoneTexte 58">
            <a:extLst>
              <a:ext uri="{FF2B5EF4-FFF2-40B4-BE49-F238E27FC236}">
                <a16:creationId xmlns:a16="http://schemas.microsoft.com/office/drawing/2014/main" id="{C1CA59E3-BFD9-CA5C-AF6D-A19B5FDBEE32}"/>
              </a:ext>
            </a:extLst>
          </p:cNvPr>
          <p:cNvSpPr txBox="1"/>
          <p:nvPr/>
        </p:nvSpPr>
        <p:spPr>
          <a:xfrm>
            <a:off x="6339855" y="4425984"/>
            <a:ext cx="6025689" cy="369332"/>
          </a:xfrm>
          <a:prstGeom prst="rect">
            <a:avLst/>
          </a:prstGeom>
          <a:noFill/>
        </p:spPr>
        <p:txBody>
          <a:bodyPr wrap="none" rtlCol="0">
            <a:spAutoFit/>
          </a:bodyPr>
          <a:lstStyle/>
          <a:p>
            <a:r>
              <a:rPr lang="fr-FR" sz="1800" b="1" dirty="0"/>
              <a:t>✅ </a:t>
            </a:r>
            <a:r>
              <a:rPr lang="fr-FR" dirty="0" err="1"/>
              <a:t>Determine</a:t>
            </a:r>
            <a:r>
              <a:rPr lang="fr-FR" dirty="0"/>
              <a:t> </a:t>
            </a:r>
            <a:r>
              <a:rPr lang="fr-FR" dirty="0" err="1"/>
              <a:t>whether</a:t>
            </a:r>
            <a:r>
              <a:rPr lang="fr-FR" dirty="0"/>
              <a:t> the </a:t>
            </a:r>
            <a:r>
              <a:rPr lang="fr-FR" dirty="0" err="1"/>
              <a:t>current</a:t>
            </a:r>
            <a:r>
              <a:rPr lang="fr-FR" dirty="0"/>
              <a:t> hardware </a:t>
            </a:r>
            <a:r>
              <a:rPr lang="fr-FR" dirty="0" err="1"/>
              <a:t>is</a:t>
            </a:r>
            <a:r>
              <a:rPr lang="fr-FR" dirty="0"/>
              <a:t> </a:t>
            </a:r>
            <a:r>
              <a:rPr lang="fr-FR" dirty="0" err="1"/>
              <a:t>sufficient</a:t>
            </a:r>
            <a:r>
              <a:rPr lang="fr-FR" dirty="0"/>
              <a:t> </a:t>
            </a:r>
          </a:p>
        </p:txBody>
      </p:sp>
    </p:spTree>
    <p:extLst>
      <p:ext uri="{BB962C8B-B14F-4D97-AF65-F5344CB8AC3E}">
        <p14:creationId xmlns:p14="http://schemas.microsoft.com/office/powerpoint/2010/main" val="11942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checkerboard(across)">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checkerboard(across)">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checkerboard(across)">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checkerboard(across)">
                                      <p:cBhvr>
                                        <p:cTn id="4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56" grpId="0"/>
      <p:bldP spid="57" grpId="0"/>
      <p:bldP spid="58" grpId="0"/>
      <p:bldP spid="5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8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F265-3390-0BF0-71B4-D617D02C10D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C132E171-BAAE-07A4-4E0F-9F250ADD418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6675CD2-CB07-54E1-EDCA-1F4AAC5AE070}"/>
              </a:ext>
            </a:extLst>
          </p:cNvPr>
          <p:cNvSpPr>
            <a:spLocks noGrp="1"/>
          </p:cNvSpPr>
          <p:nvPr>
            <p:ph type="sldNum" sz="quarter" idx="12"/>
          </p:nvPr>
        </p:nvSpPr>
        <p:spPr/>
        <p:txBody>
          <a:bodyPr/>
          <a:lstStyle/>
          <a:p>
            <a:fld id="{345D60D9-5372-5F40-9443-0F9AE5BDC3C8}" type="slidenum">
              <a:rPr lang="en-US" smtClean="0"/>
              <a:pPr/>
              <a:t>7</a:t>
            </a:fld>
            <a:endParaRPr lang="en-US" dirty="0"/>
          </a:p>
        </p:txBody>
      </p:sp>
      <p:sp>
        <p:nvSpPr>
          <p:cNvPr id="5" name="Text Placeholder 7">
            <a:extLst>
              <a:ext uri="{FF2B5EF4-FFF2-40B4-BE49-F238E27FC236}">
                <a16:creationId xmlns:a16="http://schemas.microsoft.com/office/drawing/2014/main" id="{8C9D519B-DB91-2E39-7349-28A9EF4D5DE7}"/>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Strategies for Benchmarking</a:t>
            </a:r>
            <a:endParaRPr lang="en-US" sz="2000" dirty="0"/>
          </a:p>
        </p:txBody>
      </p:sp>
      <p:sp>
        <p:nvSpPr>
          <p:cNvPr id="6" name="Title 5">
            <a:extLst>
              <a:ext uri="{FF2B5EF4-FFF2-40B4-BE49-F238E27FC236}">
                <a16:creationId xmlns:a16="http://schemas.microsoft.com/office/drawing/2014/main" id="{FB4E51DD-8581-8064-EF6F-2B2A909ECC47}"/>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Benchmarking</a:t>
            </a:r>
          </a:p>
        </p:txBody>
      </p:sp>
      <p:sp>
        <p:nvSpPr>
          <p:cNvPr id="9" name="MySQL Long-Term Support (LTS)…">
            <a:extLst>
              <a:ext uri="{FF2B5EF4-FFF2-40B4-BE49-F238E27FC236}">
                <a16:creationId xmlns:a16="http://schemas.microsoft.com/office/drawing/2014/main" id="{383151B4-903A-A187-2036-69860A238020}"/>
              </a:ext>
            </a:extLst>
          </p:cNvPr>
          <p:cNvSpPr txBox="1">
            <a:spLocks/>
          </p:cNvSpPr>
          <p:nvPr/>
        </p:nvSpPr>
        <p:spPr>
          <a:xfrm>
            <a:off x="857002" y="1514331"/>
            <a:ext cx="4401671" cy="25911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700" dirty="0">
                <a:solidFill>
                  <a:srgbClr val="FF0000"/>
                </a:solidFill>
                <a:latin typeface="Oracle Sans Tab Bold"/>
                <a:ea typeface="Oracle Sans Tab Bold"/>
                <a:cs typeface="Oracle Sans Tab Bold"/>
                <a:sym typeface="Oracle Sans Tab Bold"/>
              </a:rPr>
              <a:t>Full-Stack</a:t>
            </a:r>
          </a:p>
          <a:p>
            <a:pPr>
              <a:defRPr sz="1700">
                <a:latin typeface="Oracle Sans Tab Bold"/>
                <a:ea typeface="Oracle Sans Tab Bold"/>
                <a:cs typeface="Oracle Sans Tab Bold"/>
                <a:sym typeface="Oracle Sans Tab Bold"/>
              </a:defRPr>
            </a:pPr>
            <a:endParaRPr lang="en-US" sz="1700" dirty="0">
              <a:latin typeface="Oracle Sans Tab Bold"/>
              <a:ea typeface="Oracle Sans Tab Bold"/>
              <a:cs typeface="Oracle Sans Tab Bold"/>
              <a:sym typeface="Oracle Sans Tab Bold"/>
            </a:endParaRPr>
          </a:p>
          <a:p>
            <a:pPr marL="170447" indent="-170447">
              <a:spcBef>
                <a:spcPts val="600"/>
              </a:spcBef>
              <a:buSzPct val="100000"/>
              <a:buFont typeface="Arial" panose="020B0604020202020204" pitchFamily="34" charset="0"/>
              <a:buChar char="•"/>
              <a:defRPr sz="1700"/>
            </a:pPr>
            <a:r>
              <a:rPr lang="en-US" sz="1700" dirty="0"/>
              <a:t>Learn how the whole application behaves, not just MySQL</a:t>
            </a:r>
          </a:p>
          <a:p>
            <a:pPr marL="170447" indent="-170447">
              <a:spcBef>
                <a:spcPts val="600"/>
              </a:spcBef>
              <a:buSzPct val="100000"/>
              <a:buFont typeface="Arial" panose="020B0604020202020204" pitchFamily="34" charset="0"/>
              <a:buChar char="•"/>
              <a:defRPr sz="1700"/>
            </a:pPr>
            <a:endParaRPr lang="en-US" sz="1700" dirty="0"/>
          </a:p>
          <a:p>
            <a:pPr marL="170447" indent="-170447">
              <a:spcBef>
                <a:spcPts val="600"/>
              </a:spcBef>
              <a:buSzPct val="100000"/>
              <a:buFont typeface="Arial" panose="020B0604020202020204" pitchFamily="34" charset="0"/>
              <a:buChar char="•"/>
              <a:defRPr sz="1700"/>
            </a:pPr>
            <a:r>
              <a:rPr lang="en-US" sz="1700" dirty="0"/>
              <a:t>Find the true bottleneck </a:t>
            </a:r>
          </a:p>
          <a:p>
            <a:pPr>
              <a:spcBef>
                <a:spcPts val="600"/>
              </a:spcBef>
              <a:buSzPct val="100000"/>
              <a:defRPr sz="1700"/>
            </a:pPr>
            <a:endParaRPr lang="en-US" sz="1700" dirty="0"/>
          </a:p>
        </p:txBody>
      </p:sp>
      <p:sp>
        <p:nvSpPr>
          <p:cNvPr id="13" name="MySQL Long-Term Support (LTS)…">
            <a:extLst>
              <a:ext uri="{FF2B5EF4-FFF2-40B4-BE49-F238E27FC236}">
                <a16:creationId xmlns:a16="http://schemas.microsoft.com/office/drawing/2014/main" id="{E9EAF04E-5E9E-8A2B-0ED3-8D7114AB3A96}"/>
              </a:ext>
            </a:extLst>
          </p:cNvPr>
          <p:cNvSpPr txBox="1">
            <a:spLocks/>
          </p:cNvSpPr>
          <p:nvPr/>
        </p:nvSpPr>
        <p:spPr>
          <a:xfrm>
            <a:off x="7662465" y="1514331"/>
            <a:ext cx="4401671" cy="259114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700" dirty="0">
                <a:solidFill>
                  <a:srgbClr val="FF0000"/>
                </a:solidFill>
                <a:latin typeface="Oracle Sans Tab Bold"/>
                <a:ea typeface="Oracle Sans Tab Bold"/>
                <a:cs typeface="Oracle Sans Tab Bold"/>
                <a:sym typeface="Oracle Sans Tab Bold"/>
              </a:rPr>
              <a:t>Single-Component</a:t>
            </a:r>
          </a:p>
          <a:p>
            <a:pPr>
              <a:defRPr sz="1700">
                <a:latin typeface="Oracle Sans Tab Bold"/>
                <a:ea typeface="Oracle Sans Tab Bold"/>
                <a:cs typeface="Oracle Sans Tab Bold"/>
                <a:sym typeface="Oracle Sans Tab Bold"/>
              </a:defRPr>
            </a:pPr>
            <a:endParaRPr lang="en-US" sz="1700" dirty="0">
              <a:latin typeface="Oracle Sans Tab Bold"/>
              <a:ea typeface="Oracle Sans Tab Bold"/>
              <a:cs typeface="Oracle Sans Tab Bold"/>
              <a:sym typeface="Oracle Sans Tab Bold"/>
            </a:endParaRPr>
          </a:p>
          <a:p>
            <a:pPr marL="170447" indent="-170447">
              <a:spcBef>
                <a:spcPts val="600"/>
              </a:spcBef>
              <a:buSzPct val="100000"/>
              <a:buFont typeface="Arial" panose="020B0604020202020204" pitchFamily="34" charset="0"/>
              <a:buChar char="•"/>
              <a:defRPr sz="1700"/>
            </a:pPr>
            <a:r>
              <a:rPr lang="en-US" sz="1700" dirty="0"/>
              <a:t>Don’t care about the whole application stack</a:t>
            </a:r>
          </a:p>
          <a:p>
            <a:pPr marL="170447" indent="-170447">
              <a:spcBef>
                <a:spcPts val="600"/>
              </a:spcBef>
              <a:buSzPct val="100000"/>
              <a:buFont typeface="Arial" panose="020B0604020202020204" pitchFamily="34" charset="0"/>
              <a:buChar char="•"/>
              <a:defRPr sz="1700"/>
            </a:pPr>
            <a:r>
              <a:rPr lang="en-US" sz="1700" dirty="0"/>
              <a:t>Reproduce and Observe the behavior of a specific issue</a:t>
            </a:r>
          </a:p>
          <a:p>
            <a:pPr marL="170447" indent="-170447">
              <a:spcBef>
                <a:spcPts val="600"/>
              </a:spcBef>
              <a:buSzPct val="100000"/>
              <a:buFont typeface="Arial" panose="020B0604020202020204" pitchFamily="34" charset="0"/>
              <a:buChar char="•"/>
              <a:defRPr sz="1700"/>
            </a:pPr>
            <a:r>
              <a:rPr lang="en-US" sz="1700" dirty="0"/>
              <a:t>Check the impact of a schema or configuration change</a:t>
            </a:r>
          </a:p>
          <a:p>
            <a:pPr marL="170447" indent="-170447">
              <a:spcBef>
                <a:spcPts val="600"/>
              </a:spcBef>
              <a:buSzPct val="100000"/>
              <a:buFont typeface="Arial" panose="020B0604020202020204" pitchFamily="34" charset="0"/>
              <a:buChar char="•"/>
              <a:defRPr sz="1700"/>
            </a:pPr>
            <a:endParaRPr lang="en-US" sz="1700" dirty="0"/>
          </a:p>
          <a:p>
            <a:pPr marL="170447" indent="-170447">
              <a:spcBef>
                <a:spcPts val="600"/>
              </a:spcBef>
              <a:buSzPct val="100000"/>
              <a:buFont typeface="Arial" panose="020B0604020202020204" pitchFamily="34" charset="0"/>
              <a:buChar char="•"/>
              <a:defRPr sz="1700"/>
            </a:pPr>
            <a:endParaRPr lang="en-US" sz="1700" dirty="0"/>
          </a:p>
          <a:p>
            <a:pPr marL="170447" indent="-170447">
              <a:spcBef>
                <a:spcPts val="600"/>
              </a:spcBef>
              <a:buSzPct val="100000"/>
              <a:buFont typeface="Arial" panose="020B0604020202020204" pitchFamily="34" charset="0"/>
              <a:buChar char="•"/>
              <a:defRPr sz="1700"/>
            </a:pPr>
            <a:endParaRPr lang="en-US" sz="1700" dirty="0"/>
          </a:p>
          <a:p>
            <a:pPr marL="170447" indent="-170447">
              <a:spcBef>
                <a:spcPts val="600"/>
              </a:spcBef>
              <a:buSzPct val="100000"/>
              <a:buFont typeface="Arial" panose="020B0604020202020204" pitchFamily="34" charset="0"/>
              <a:buChar char="•"/>
              <a:defRPr sz="1700"/>
            </a:pPr>
            <a:endParaRPr lang="en-US" sz="1700" dirty="0"/>
          </a:p>
        </p:txBody>
      </p:sp>
      <p:pic>
        <p:nvPicPr>
          <p:cNvPr id="15" name="Image 14">
            <a:extLst>
              <a:ext uri="{FF2B5EF4-FFF2-40B4-BE49-F238E27FC236}">
                <a16:creationId xmlns:a16="http://schemas.microsoft.com/office/drawing/2014/main" id="{DD562F14-7763-1E61-E050-214B88EE6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3074" y="3260769"/>
            <a:ext cx="3429000" cy="3429000"/>
          </a:xfrm>
          <a:prstGeom prst="rect">
            <a:avLst/>
          </a:prstGeom>
        </p:spPr>
      </p:pic>
    </p:spTree>
    <p:extLst>
      <p:ext uri="{BB962C8B-B14F-4D97-AF65-F5344CB8AC3E}">
        <p14:creationId xmlns:p14="http://schemas.microsoft.com/office/powerpoint/2010/main" val="70495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9144A-3F84-E833-64ED-7F00E02A0135}"/>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A291F24-1DBF-4D13-C80E-AA095706E9AB}"/>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E081019E-C208-4783-D10F-FD52B6A4D2D2}"/>
              </a:ext>
            </a:extLst>
          </p:cNvPr>
          <p:cNvSpPr>
            <a:spLocks noGrp="1"/>
          </p:cNvSpPr>
          <p:nvPr>
            <p:ph type="sldNum" sz="quarter" idx="12"/>
          </p:nvPr>
        </p:nvSpPr>
        <p:spPr/>
        <p:txBody>
          <a:bodyPr/>
          <a:lstStyle/>
          <a:p>
            <a:fld id="{345D60D9-5372-5F40-9443-0F9AE5BDC3C8}" type="slidenum">
              <a:rPr lang="en-US" smtClean="0"/>
              <a:pPr/>
              <a:t>8</a:t>
            </a:fld>
            <a:endParaRPr lang="en-US" dirty="0"/>
          </a:p>
        </p:txBody>
      </p:sp>
      <p:sp>
        <p:nvSpPr>
          <p:cNvPr id="5" name="Text Placeholder 7">
            <a:extLst>
              <a:ext uri="{FF2B5EF4-FFF2-40B4-BE49-F238E27FC236}">
                <a16:creationId xmlns:a16="http://schemas.microsoft.com/office/drawing/2014/main" id="{2631F187-06C8-4801-92FC-1BF24B419490}"/>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Measure</a:t>
            </a:r>
            <a:r>
              <a:rPr lang="it-IT" sz="2000" dirty="0"/>
              <a:t>…</a:t>
            </a:r>
            <a:endParaRPr lang="en-US" sz="2000" dirty="0"/>
          </a:p>
        </p:txBody>
      </p:sp>
      <p:sp>
        <p:nvSpPr>
          <p:cNvPr id="6" name="Title 5">
            <a:extLst>
              <a:ext uri="{FF2B5EF4-FFF2-40B4-BE49-F238E27FC236}">
                <a16:creationId xmlns:a16="http://schemas.microsoft.com/office/drawing/2014/main" id="{3801CD43-AC72-B85F-4F4D-36B5640CBE72}"/>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Benchmarking</a:t>
            </a:r>
          </a:p>
        </p:txBody>
      </p:sp>
      <p:sp>
        <p:nvSpPr>
          <p:cNvPr id="9" name="MySQL Long-Term Support (LTS)…">
            <a:extLst>
              <a:ext uri="{FF2B5EF4-FFF2-40B4-BE49-F238E27FC236}">
                <a16:creationId xmlns:a16="http://schemas.microsoft.com/office/drawing/2014/main" id="{927554FD-8BEE-DD51-D66B-AEAACC6402EA}"/>
              </a:ext>
            </a:extLst>
          </p:cNvPr>
          <p:cNvSpPr txBox="1">
            <a:spLocks/>
          </p:cNvSpPr>
          <p:nvPr/>
        </p:nvSpPr>
        <p:spPr>
          <a:xfrm>
            <a:off x="857002" y="1514330"/>
            <a:ext cx="7071384" cy="486778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800" b="1" dirty="0">
                <a:solidFill>
                  <a:srgbClr val="FF0000"/>
                </a:solidFill>
                <a:latin typeface="Oracle Sans Tab Bold"/>
                <a:ea typeface="Oracle Sans Tab Bold"/>
                <a:cs typeface="Oracle Sans Tab Bold"/>
                <a:sym typeface="Oracle Sans Tab Bold"/>
              </a:rPr>
              <a:t>Determine what you want to measure based off your goals</a:t>
            </a:r>
          </a:p>
          <a:p>
            <a:pPr>
              <a:defRPr sz="1700">
                <a:latin typeface="Oracle Sans Tab Bold"/>
                <a:ea typeface="Oracle Sans Tab Bold"/>
                <a:cs typeface="Oracle Sans Tab Bold"/>
                <a:sym typeface="Oracle Sans Tab Bold"/>
              </a:defRPr>
            </a:pPr>
            <a:endParaRPr lang="en-US" sz="1700" dirty="0">
              <a:solidFill>
                <a:srgbClr val="FF0000"/>
              </a:solidFill>
              <a:latin typeface="Oracle Sans Tab Bold"/>
              <a:ea typeface="Oracle Sans Tab Bold"/>
              <a:cs typeface="Oracle Sans Tab Bold"/>
              <a:sym typeface="Oracle Sans Tab Bold"/>
            </a:endParaRPr>
          </a:p>
          <a:p>
            <a:pPr>
              <a:defRPr sz="1700">
                <a:latin typeface="Oracle Sans Tab Bold"/>
                <a:ea typeface="Oracle Sans Tab Bold"/>
                <a:cs typeface="Oracle Sans Tab Bold"/>
                <a:sym typeface="Oracle Sans Tab Bold"/>
              </a:defRPr>
            </a:pPr>
            <a:r>
              <a:rPr lang="fr-FR" sz="1600" b="1" dirty="0"/>
              <a:t>✅ </a:t>
            </a:r>
            <a:r>
              <a:rPr lang="en-US" sz="1700" dirty="0">
                <a:latin typeface="Oracle Sans Tab Bold"/>
                <a:ea typeface="Oracle Sans Tab Bold"/>
                <a:cs typeface="Oracle Sans Tab Bold"/>
                <a:sym typeface="Oracle Sans Tab Bold"/>
              </a:rPr>
              <a:t>Concurrency (Connections Working Simultaneously) </a:t>
            </a:r>
          </a:p>
          <a:p>
            <a:pPr>
              <a:defRPr sz="1700">
                <a:latin typeface="Oracle Sans Tab Bold"/>
                <a:ea typeface="Oracle Sans Tab Bold"/>
                <a:cs typeface="Oracle Sans Tab Bold"/>
                <a:sym typeface="Oracle Sans Tab Bold"/>
              </a:defRPr>
            </a:pPr>
            <a:endParaRPr lang="en-US" sz="1700" dirty="0">
              <a:latin typeface="Oracle Sans Tab Bold"/>
              <a:ea typeface="Oracle Sans Tab Bold"/>
              <a:cs typeface="Oracle Sans Tab Bold"/>
              <a:sym typeface="Oracle Sans Tab Bold"/>
            </a:endParaRPr>
          </a:p>
          <a:p>
            <a:pPr>
              <a:defRPr sz="1700">
                <a:latin typeface="Oracle Sans Tab Bold"/>
                <a:ea typeface="Oracle Sans Tab Bold"/>
                <a:cs typeface="Oracle Sans Tab Bold"/>
                <a:sym typeface="Oracle Sans Tab Bold"/>
              </a:defRPr>
            </a:pPr>
            <a:r>
              <a:rPr lang="fr-FR" sz="1600" b="1" dirty="0"/>
              <a:t>✅ </a:t>
            </a:r>
            <a:r>
              <a:rPr lang="en-US" sz="1700" dirty="0">
                <a:latin typeface="Oracle Sans Tab Bold"/>
                <a:ea typeface="Oracle Sans Tab Bold"/>
                <a:cs typeface="Oracle Sans Tab Bold"/>
                <a:sym typeface="Oracle Sans Tab Bold"/>
              </a:rPr>
              <a:t>Growth/Scalability</a:t>
            </a:r>
          </a:p>
          <a:p>
            <a:pPr>
              <a:defRPr sz="1700">
                <a:latin typeface="Oracle Sans Tab Bold"/>
                <a:ea typeface="Oracle Sans Tab Bold"/>
                <a:cs typeface="Oracle Sans Tab Bold"/>
                <a:sym typeface="Oracle Sans Tab Bold"/>
              </a:defRPr>
            </a:pPr>
            <a:endParaRPr lang="en-US" sz="1700" dirty="0">
              <a:latin typeface="Oracle Sans Tab Bold"/>
              <a:ea typeface="Oracle Sans Tab Bold"/>
              <a:cs typeface="Oracle Sans Tab Bold"/>
              <a:sym typeface="Oracle Sans Tab Bold"/>
            </a:endParaRPr>
          </a:p>
          <a:p>
            <a:pPr>
              <a:defRPr sz="1700">
                <a:latin typeface="Oracle Sans Tab Bold"/>
                <a:ea typeface="Oracle Sans Tab Bold"/>
                <a:cs typeface="Oracle Sans Tab Bold"/>
                <a:sym typeface="Oracle Sans Tab Bold"/>
              </a:defRPr>
            </a:pPr>
            <a:r>
              <a:rPr lang="fr-FR" sz="1600" b="1" dirty="0"/>
              <a:t>✅ </a:t>
            </a:r>
            <a:r>
              <a:rPr lang="en-US" sz="1700" dirty="0">
                <a:latin typeface="Oracle Sans Tab Bold"/>
                <a:ea typeface="Oracle Sans Tab Bold"/>
                <a:cs typeface="Oracle Sans Tab Bold"/>
                <a:sym typeface="Oracle Sans Tab Bold"/>
              </a:rPr>
              <a:t>Latency (Time to Complete a Task)</a:t>
            </a:r>
          </a:p>
          <a:p>
            <a:pPr>
              <a:defRPr sz="1700">
                <a:latin typeface="Oracle Sans Tab Bold"/>
                <a:ea typeface="Oracle Sans Tab Bold"/>
                <a:cs typeface="Oracle Sans Tab Bold"/>
                <a:sym typeface="Oracle Sans Tab Bold"/>
              </a:defRPr>
            </a:pPr>
            <a:endParaRPr lang="en-US" sz="1700" dirty="0">
              <a:latin typeface="Oracle Sans Tab Bold"/>
              <a:ea typeface="Oracle Sans Tab Bold"/>
              <a:cs typeface="Oracle Sans Tab Bold"/>
              <a:sym typeface="Oracle Sans Tab Bold"/>
            </a:endParaRPr>
          </a:p>
          <a:p>
            <a:pPr>
              <a:defRPr sz="1700">
                <a:latin typeface="Oracle Sans Tab Bold"/>
                <a:ea typeface="Oracle Sans Tab Bold"/>
                <a:cs typeface="Oracle Sans Tab Bold"/>
                <a:sym typeface="Oracle Sans Tab Bold"/>
              </a:defRPr>
            </a:pPr>
            <a:r>
              <a:rPr lang="fr-FR" sz="1600" b="1" dirty="0"/>
              <a:t>✅ </a:t>
            </a:r>
            <a:r>
              <a:rPr lang="en-US" sz="1700" dirty="0">
                <a:latin typeface="Oracle Sans Tab Bold"/>
                <a:ea typeface="Oracle Sans Tab Bold"/>
                <a:cs typeface="Oracle Sans Tab Bold"/>
                <a:sym typeface="Oracle Sans Tab Bold"/>
              </a:rPr>
              <a:t>Throughput (Transactions per Second/Minute)</a:t>
            </a:r>
          </a:p>
          <a:p>
            <a:pPr>
              <a:defRPr sz="1700">
                <a:latin typeface="Oracle Sans Tab Bold"/>
                <a:ea typeface="Oracle Sans Tab Bold"/>
                <a:cs typeface="Oracle Sans Tab Bold"/>
                <a:sym typeface="Oracle Sans Tab Bold"/>
              </a:defRPr>
            </a:pPr>
            <a:endParaRPr lang="en-US" sz="1700" dirty="0">
              <a:latin typeface="Oracle Sans Tab Bold"/>
              <a:ea typeface="Oracle Sans Tab Bold"/>
              <a:cs typeface="Oracle Sans Tab Bold"/>
              <a:sym typeface="Oracle Sans Tab Bold"/>
            </a:endParaRPr>
          </a:p>
          <a:p>
            <a:pPr>
              <a:defRPr sz="1700">
                <a:latin typeface="Oracle Sans Tab Bold"/>
                <a:ea typeface="Oracle Sans Tab Bold"/>
                <a:cs typeface="Oracle Sans Tab Bold"/>
                <a:sym typeface="Oracle Sans Tab Bold"/>
              </a:defRPr>
            </a:pPr>
            <a:r>
              <a:rPr lang="fr-FR" sz="1600" b="1" dirty="0"/>
              <a:t>✅ </a:t>
            </a:r>
            <a:r>
              <a:rPr lang="en-US" sz="1700" dirty="0">
                <a:latin typeface="Oracle Sans Tab Bold"/>
                <a:ea typeface="Oracle Sans Tab Bold"/>
                <a:cs typeface="Oracle Sans Tab Bold"/>
                <a:sym typeface="Oracle Sans Tab Bold"/>
              </a:rPr>
              <a:t>Whatever is Important to you! </a:t>
            </a:r>
          </a:p>
          <a:p>
            <a:pPr>
              <a:defRPr sz="1700">
                <a:latin typeface="Oracle Sans Tab Bold"/>
                <a:ea typeface="Oracle Sans Tab Bold"/>
                <a:cs typeface="Oracle Sans Tab Bold"/>
                <a:sym typeface="Oracle Sans Tab Bold"/>
              </a:defRPr>
            </a:pPr>
            <a:endParaRPr lang="en-US" sz="1700" dirty="0">
              <a:solidFill>
                <a:srgbClr val="FF0000"/>
              </a:solidFill>
              <a:latin typeface="Oracle Sans Tab Bold"/>
              <a:ea typeface="Oracle Sans Tab Bold"/>
              <a:cs typeface="Oracle Sans Tab Bold"/>
              <a:sym typeface="Oracle Sans Tab Bold"/>
            </a:endParaRPr>
          </a:p>
          <a:p>
            <a:pPr>
              <a:defRPr sz="1700">
                <a:latin typeface="Oracle Sans Tab Bold"/>
                <a:ea typeface="Oracle Sans Tab Bold"/>
                <a:cs typeface="Oracle Sans Tab Bold"/>
                <a:sym typeface="Oracle Sans Tab Bold"/>
              </a:defRPr>
            </a:pPr>
            <a:endParaRPr lang="en-US" sz="1700" dirty="0">
              <a:solidFill>
                <a:srgbClr val="FF0000"/>
              </a:solidFill>
              <a:latin typeface="Oracle Sans Tab Bold"/>
              <a:ea typeface="Oracle Sans Tab Bold"/>
              <a:cs typeface="Oracle Sans Tab Bold"/>
              <a:sym typeface="Oracle Sans Tab Bold"/>
            </a:endParaRPr>
          </a:p>
        </p:txBody>
      </p:sp>
      <p:pic>
        <p:nvPicPr>
          <p:cNvPr id="17" name="Image 16">
            <a:extLst>
              <a:ext uri="{FF2B5EF4-FFF2-40B4-BE49-F238E27FC236}">
                <a16:creationId xmlns:a16="http://schemas.microsoft.com/office/drawing/2014/main" id="{9A382373-03DB-6F4E-5C78-9EA2F39E0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927" y="2607276"/>
            <a:ext cx="5251138" cy="3647546"/>
          </a:xfrm>
          <a:prstGeom prst="rect">
            <a:avLst/>
          </a:prstGeom>
        </p:spPr>
      </p:pic>
    </p:spTree>
    <p:extLst>
      <p:ext uri="{BB962C8B-B14F-4D97-AF65-F5344CB8AC3E}">
        <p14:creationId xmlns:p14="http://schemas.microsoft.com/office/powerpoint/2010/main" val="186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F97E9-CA44-A962-0637-FA43FB8AEDBD}"/>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D541C9B-2A7C-581C-C839-B8A76747B4E2}"/>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0D8D6D30-848E-CA5E-D993-BFFB002955F9}"/>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5" name="Text Placeholder 7">
            <a:extLst>
              <a:ext uri="{FF2B5EF4-FFF2-40B4-BE49-F238E27FC236}">
                <a16:creationId xmlns:a16="http://schemas.microsoft.com/office/drawing/2014/main" id="{A5FF44C9-4638-9DC2-816A-F348C7DA6CF9}"/>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How Long </a:t>
            </a:r>
            <a:r>
              <a:rPr lang="it-IT" sz="2000" dirty="0" err="1"/>
              <a:t>Should</a:t>
            </a:r>
            <a:r>
              <a:rPr lang="it-IT" sz="2000" dirty="0"/>
              <a:t> I Benchmark   ?</a:t>
            </a:r>
            <a:endParaRPr lang="en-US" sz="2000" dirty="0"/>
          </a:p>
        </p:txBody>
      </p:sp>
      <p:sp>
        <p:nvSpPr>
          <p:cNvPr id="6" name="Title 5">
            <a:extLst>
              <a:ext uri="{FF2B5EF4-FFF2-40B4-BE49-F238E27FC236}">
                <a16:creationId xmlns:a16="http://schemas.microsoft.com/office/drawing/2014/main" id="{4245E574-27C6-B6BE-95C7-4A30CE52B10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Benchmarking</a:t>
            </a:r>
          </a:p>
        </p:txBody>
      </p:sp>
      <p:pic>
        <p:nvPicPr>
          <p:cNvPr id="12" name="Image 11">
            <a:extLst>
              <a:ext uri="{FF2B5EF4-FFF2-40B4-BE49-F238E27FC236}">
                <a16:creationId xmlns:a16="http://schemas.microsoft.com/office/drawing/2014/main" id="{D79BA00F-87D3-1E5E-E2D1-334847589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136" y="1662356"/>
            <a:ext cx="4588734" cy="4588734"/>
          </a:xfrm>
          <a:prstGeom prst="rect">
            <a:avLst/>
          </a:prstGeom>
        </p:spPr>
      </p:pic>
      <p:sp>
        <p:nvSpPr>
          <p:cNvPr id="13" name="Content Placeholder 13">
            <a:extLst>
              <a:ext uri="{FF2B5EF4-FFF2-40B4-BE49-F238E27FC236}">
                <a16:creationId xmlns:a16="http://schemas.microsoft.com/office/drawing/2014/main" id="{A33B7E33-EBB7-09F0-4A6D-64D4CA9EB9FB}"/>
              </a:ext>
            </a:extLst>
          </p:cNvPr>
          <p:cNvSpPr txBox="1">
            <a:spLocks/>
          </p:cNvSpPr>
          <p:nvPr/>
        </p:nvSpPr>
        <p:spPr>
          <a:xfrm>
            <a:off x="265917" y="1947134"/>
            <a:ext cx="2800014" cy="3806056"/>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4400" b="1" dirty="0"/>
              <a:t>?</a:t>
            </a:r>
          </a:p>
        </p:txBody>
      </p:sp>
      <p:sp>
        <p:nvSpPr>
          <p:cNvPr id="14" name="Content Placeholder 13">
            <a:extLst>
              <a:ext uri="{FF2B5EF4-FFF2-40B4-BE49-F238E27FC236}">
                <a16:creationId xmlns:a16="http://schemas.microsoft.com/office/drawing/2014/main" id="{1370B5CF-31C1-3A29-34FA-7EA602AC5C82}"/>
              </a:ext>
            </a:extLst>
          </p:cNvPr>
          <p:cNvSpPr txBox="1">
            <a:spLocks/>
          </p:cNvSpPr>
          <p:nvPr/>
        </p:nvSpPr>
        <p:spPr>
          <a:xfrm>
            <a:off x="9045951" y="2053695"/>
            <a:ext cx="2800014" cy="3806056"/>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4400" b="1" dirty="0"/>
              <a:t>?</a:t>
            </a:r>
          </a:p>
        </p:txBody>
      </p:sp>
    </p:spTree>
    <p:extLst>
      <p:ext uri="{BB962C8B-B14F-4D97-AF65-F5344CB8AC3E}">
        <p14:creationId xmlns:p14="http://schemas.microsoft.com/office/powerpoint/2010/main" val="38678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Redwood-Modern-MarketingPPT-Template_c2024" id="{0AA16447-B6A7-0448-A9FE-6C6717A5B102}" vid="{E0B52752-1773-EC4E-B5CA-1C4AF3DB1A33}"/>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16478</TotalTime>
  <Words>5328</Words>
  <Application>Microsoft Macintosh PowerPoint</Application>
  <PresentationFormat>Grand écran</PresentationFormat>
  <Paragraphs>671</Paragraphs>
  <Slides>60</Slides>
  <Notes>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60</vt:i4>
      </vt:variant>
    </vt:vector>
  </HeadingPairs>
  <TitlesOfParts>
    <vt:vector size="74" baseType="lpstr">
      <vt:lpstr>Arial</vt:lpstr>
      <vt:lpstr>Courier</vt:lpstr>
      <vt:lpstr>Courier New</vt:lpstr>
      <vt:lpstr>Georgia</vt:lpstr>
      <vt:lpstr>Open Sans</vt:lpstr>
      <vt:lpstr>Oracle Sans</vt:lpstr>
      <vt:lpstr>Oracle Sans Extra Bold</vt:lpstr>
      <vt:lpstr>Oracle Sans Light</vt:lpstr>
      <vt:lpstr>Oracle Sans Tab</vt:lpstr>
      <vt:lpstr>Oracle Sans Tab Bold</vt:lpstr>
      <vt:lpstr>Oracle Sans Tab Light</vt:lpstr>
      <vt:lpstr>Profile Light</vt:lpstr>
      <vt:lpstr>System Font Regular</vt:lpstr>
      <vt:lpstr>Parent Master Pillars</vt:lpstr>
      <vt:lpstr>Fine Tuning MySQL For  Your Business Needs </vt:lpstr>
      <vt:lpstr>Next Webinar: Leveraging MySQL Enterprise in Public Sector</vt:lpstr>
      <vt:lpstr>Speaker</vt:lpstr>
      <vt:lpstr>Agenda</vt:lpstr>
      <vt:lpstr>Benchmarking </vt:lpstr>
      <vt:lpstr>Présentation PowerPoint</vt:lpstr>
      <vt:lpstr>Présentation PowerPoint</vt:lpstr>
      <vt:lpstr>Présentation PowerPoint</vt:lpstr>
      <vt:lpstr>Présentation PowerPoint</vt:lpstr>
      <vt:lpstr>Présentation PowerPoint</vt:lpstr>
      <vt:lpstr>Profiling / Monitoring Performance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Optimizations </vt:lpstr>
      <vt:lpstr>Présentation PowerPoint</vt:lpstr>
      <vt:lpstr>Présentation PowerPoint</vt:lpstr>
      <vt:lpstr>Présentation PowerPoint</vt:lpstr>
      <vt:lpstr>Optimizations </vt:lpstr>
      <vt:lpstr>Présentation PowerPoint</vt:lpstr>
      <vt:lpstr>Optimizations </vt:lpstr>
      <vt:lpstr>Présentation PowerPoint</vt:lpstr>
      <vt:lpstr>Présentation PowerPoint</vt:lpstr>
      <vt:lpstr>Présentation PowerPoint</vt:lpstr>
      <vt:lpstr>Présentation PowerPoint</vt:lpstr>
      <vt:lpstr>Advanced MySQL Features  </vt:lpstr>
      <vt:lpstr>Présentation PowerPoint</vt:lpstr>
      <vt:lpstr>Présentation PowerPoint</vt:lpstr>
      <vt:lpstr>Présentation PowerPoint</vt:lpstr>
      <vt:lpstr>Advanced MySQL Features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MySQL Configuration File</vt:lpstr>
      <vt:lpstr>Présentation PowerPoint</vt:lpstr>
      <vt:lpstr>Présentation PowerPoint</vt:lpstr>
      <vt:lpstr>Présentation PowerPoint</vt:lpstr>
      <vt:lpstr>Présentation PowerPoint</vt:lpstr>
      <vt:lpstr>Présentation PowerPoint</vt:lpstr>
      <vt:lpstr>MySQL Server Hardware Configuration </vt:lpstr>
      <vt:lpstr>Présentation PowerPoint</vt:lpstr>
      <vt:lpstr>Présentation PowerPoint</vt:lpstr>
      <vt:lpstr>Présentation PowerPoint</vt:lpstr>
      <vt:lpstr>Présentation PowerPoint</vt:lpstr>
      <vt:lpstr>Présentation PowerPoint</vt:lpstr>
      <vt:lpstr>Thank you</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Sumit Nigam</dc:creator>
  <cp:lastModifiedBy>Emmanuel COLUSSI</cp:lastModifiedBy>
  <cp:revision>199</cp:revision>
  <dcterms:created xsi:type="dcterms:W3CDTF">2024-08-09T05:06:20Z</dcterms:created>
  <dcterms:modified xsi:type="dcterms:W3CDTF">2025-03-12T15:29:39Z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